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2.xml" ContentType="application/vnd.openxmlformats-officedocument.presentationml.tags+xml"/>
  <Override PartName="/ppt/notesSlides/notesSlide28.xml" ContentType="application/vnd.openxmlformats-officedocument.presentationml.notesSlide+xml"/>
  <Override PartName="/ppt/tags/tag1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350" r:id="rId13"/>
    <p:sldId id="270" r:id="rId14"/>
    <p:sldId id="271" r:id="rId15"/>
    <p:sldId id="343" r:id="rId16"/>
    <p:sldId id="348" r:id="rId17"/>
    <p:sldId id="342" r:id="rId18"/>
    <p:sldId id="275" r:id="rId19"/>
    <p:sldId id="346" r:id="rId20"/>
    <p:sldId id="347" r:id="rId21"/>
    <p:sldId id="345" r:id="rId22"/>
    <p:sldId id="278" r:id="rId23"/>
    <p:sldId id="285" r:id="rId24"/>
    <p:sldId id="287" r:id="rId25"/>
    <p:sldId id="289" r:id="rId26"/>
    <p:sldId id="291" r:id="rId27"/>
    <p:sldId id="292" r:id="rId28"/>
    <p:sldId id="293" r:id="rId29"/>
    <p:sldId id="294" r:id="rId30"/>
    <p:sldId id="336" r:id="rId31"/>
    <p:sldId id="274" r:id="rId32"/>
    <p:sldId id="337" r:id="rId33"/>
    <p:sldId id="331" r:id="rId34"/>
    <p:sldId id="295" r:id="rId35"/>
    <p:sldId id="296" r:id="rId36"/>
    <p:sldId id="335" r:id="rId37"/>
    <p:sldId id="332" r:id="rId38"/>
    <p:sldId id="297" r:id="rId39"/>
    <p:sldId id="339" r:id="rId40"/>
    <p:sldId id="298" r:id="rId41"/>
    <p:sldId id="338" r:id="rId42"/>
    <p:sldId id="302" r:id="rId43"/>
    <p:sldId id="333" r:id="rId44"/>
    <p:sldId id="303" r:id="rId45"/>
    <p:sldId id="340" r:id="rId46"/>
    <p:sldId id="304" r:id="rId47"/>
    <p:sldId id="334" r:id="rId48"/>
    <p:sldId id="305" r:id="rId49"/>
    <p:sldId id="306" r:id="rId50"/>
    <p:sldId id="307" r:id="rId51"/>
    <p:sldId id="308" r:id="rId52"/>
    <p:sldId id="309" r:id="rId53"/>
    <p:sldId id="310" r:id="rId54"/>
    <p:sldId id="341" r:id="rId55"/>
    <p:sldId id="312" r:id="rId56"/>
    <p:sldId id="311" r:id="rId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F3A"/>
    <a:srgbClr val="005B29"/>
    <a:srgbClr val="768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2"/>
    <p:restoredTop sz="69863"/>
  </p:normalViewPr>
  <p:slideViewPr>
    <p:cSldViewPr snapToGrid="0" snapToObjects="1">
      <p:cViewPr varScale="1">
        <p:scale>
          <a:sx n="54" d="100"/>
          <a:sy n="54" d="100"/>
        </p:scale>
        <p:origin x="24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irbnb-engineering/airflow-a-workflow-management-platform-46318b977fd8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azure/architecture/data-guide/images/etl.p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low.apache.org/docs/stable/macros-ref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data-pipelines-luigi-airflow-everything-you-need-to-know-18dc741449b7" TargetMode="External"/><Relationship Id="rId3" Type="http://schemas.openxmlformats.org/officeDocument/2006/relationships/hyperlink" Target="https://en.wikipedia.org/wiki/Extract,_transform,_load" TargetMode="External"/><Relationship Id="rId7" Type="http://schemas.openxmlformats.org/officeDocument/2006/relationships/hyperlink" Target="https://www.conceptatech.com/blog/looking-into-luigi-a-workflow-management-system-review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zhihu.com/question/46573431" TargetMode="External"/><Relationship Id="rId5" Type="http://schemas.openxmlformats.org/officeDocument/2006/relationships/hyperlink" Target="https://luigi.readthedocs.io/en/latest/example_top_artists.html" TargetMode="External"/><Relationship Id="rId4" Type="http://schemas.openxmlformats.org/officeDocument/2006/relationships/hyperlink" Target="https://airflow.apache.org/docs/stable/concepts.html#dags" TargetMode="External"/><Relationship Id="rId9" Type="http://schemas.openxmlformats.org/officeDocument/2006/relationships/hyperlink" Target="http://bytepawn.com/luigi-airflow-pinball.html" TargetMode="External"/></Relationships>
</file>

<file path=ppt/notesSlides/_rels/notes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data-pipelines-luigi-airflow-everything-you-need-to-know-18dc741449b7" TargetMode="External"/><Relationship Id="rId3" Type="http://schemas.openxmlformats.org/officeDocument/2006/relationships/hyperlink" Target="https://en.wikipedia.org/wiki/Extract,_transform,_load" TargetMode="External"/><Relationship Id="rId7" Type="http://schemas.openxmlformats.org/officeDocument/2006/relationships/hyperlink" Target="https://www.conceptatech.com/blog/looking-into-luigi-a-workflow-management-system-revie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zhihu.com/question/46573431" TargetMode="External"/><Relationship Id="rId5" Type="http://schemas.openxmlformats.org/officeDocument/2006/relationships/hyperlink" Target="https://luigi.readthedocs.io/en/latest/example_top_artists.html" TargetMode="External"/><Relationship Id="rId4" Type="http://schemas.openxmlformats.org/officeDocument/2006/relationships/hyperlink" Target="https://airflow.apache.org/docs/stable/concepts.html#dags" TargetMode="External"/><Relationship Id="rId9" Type="http://schemas.openxmlformats.org/officeDocument/2006/relationships/hyperlink" Target="http://bytepawn.com/luigi-airflow-pinball.htm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knews.cc/code/5zk6kb8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irbnb-engineering/airflow-a-workflow-management-platform-46318b977fd8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991531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6433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由airbnb開發，目前為</a:t>
            </a:r>
            <a:r>
              <a:rPr lang="en-US" dirty="0"/>
              <a:t> apache </a:t>
            </a:r>
            <a:r>
              <a:rPr lang="en-US" dirty="0" err="1"/>
              <a:t>的開源專案</a:t>
            </a:r>
            <a:endParaRPr lang="en-US" dirty="0"/>
          </a:p>
          <a:p>
            <a:endParaRPr lang="en-US" dirty="0"/>
          </a:p>
          <a:p>
            <a:r>
              <a:rPr dirty="0" err="1"/>
              <a:t>我們知道排程的任務並不會隨時在觸發，而是像風一樣突然就來，而觸發</a:t>
            </a:r>
            <a:r>
              <a:rPr dirty="0"/>
              <a:t>。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由python</a:t>
            </a:r>
            <a:r>
              <a:rPr lang="zh-TW" altLang="en-US" dirty="0"/>
              <a:t> 所寫的工作管理流程平台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用</a:t>
            </a:r>
            <a:r>
              <a:rPr lang="en-US" altLang="zh-TW" dirty="0"/>
              <a:t> python</a:t>
            </a:r>
            <a:r>
              <a:rPr lang="zh-TW" altLang="en-US" dirty="0"/>
              <a:t> 所寫的工作流管理平台，那可以透過</a:t>
            </a:r>
            <a:r>
              <a:rPr lang="en-US" altLang="zh-TW" dirty="0"/>
              <a:t> python script </a:t>
            </a:r>
            <a:r>
              <a:rPr lang="zh-TW" altLang="en-US" dirty="0"/>
              <a:t>定義</a:t>
            </a:r>
            <a:r>
              <a:rPr lang="en-US" altLang="zh-TW" dirty="0"/>
              <a:t> workflow &amp; task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我們要定義workflow</a:t>
            </a:r>
            <a:r>
              <a:rPr lang="en-US" altLang="zh-TW" dirty="0"/>
              <a:t> </a:t>
            </a:r>
            <a:r>
              <a:rPr lang="en-US" altLang="zh-TW" dirty="0" err="1"/>
              <a:t>的話，就要先定義DAG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dag</a:t>
            </a:r>
            <a:r>
              <a:rPr lang="en-US" altLang="zh-TW" dirty="0"/>
              <a:t> </a:t>
            </a:r>
            <a:r>
              <a:rPr lang="zh-TW" altLang="en-US" dirty="0"/>
              <a:t>為有向無還圖，該無環圖告訴我們沒有一個點的路徑會被重複連結倒</a:t>
            </a:r>
            <a:endParaRPr lang="en-US" altLang="zh-TW" dirty="0"/>
          </a:p>
          <a:p>
            <a:r>
              <a:rPr lang="zh-TW" altLang="en-US" dirty="0"/>
              <a:t>我們可以看到左圖 該</a:t>
            </a:r>
            <a:r>
              <a:rPr lang="en-US" altLang="zh-TW" dirty="0"/>
              <a:t> A </a:t>
            </a:r>
            <a:r>
              <a:rPr lang="zh-TW" altLang="en-US" dirty="0"/>
              <a:t>點沒有任何一個點路徑，會連回到自己的點。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那麼在</a:t>
            </a:r>
            <a:r>
              <a:rPr lang="en-US" altLang="zh-TW" dirty="0"/>
              <a:t> airflow </a:t>
            </a:r>
            <a:r>
              <a:rPr lang="zh-TW" altLang="en-US" dirty="0"/>
              <a:t>裡呢，一組 反應</a:t>
            </a:r>
            <a:r>
              <a:rPr lang="en-US" altLang="zh-TW" dirty="0"/>
              <a:t> </a:t>
            </a:r>
            <a:r>
              <a:rPr lang="zh-TW" altLang="en-US" dirty="0"/>
              <a:t>任務之間的依賴關係所形成的 </a:t>
            </a:r>
            <a:r>
              <a:rPr lang="en-US" altLang="zh-TW" dirty="0"/>
              <a:t>graph</a:t>
            </a:r>
          </a:p>
          <a:p>
            <a:r>
              <a:rPr lang="zh-TW" altLang="en-US" dirty="0"/>
              <a:t>那這個</a:t>
            </a:r>
            <a:r>
              <a:rPr lang="en-US" altLang="zh-TW" dirty="0"/>
              <a:t> graph</a:t>
            </a:r>
            <a:r>
              <a:rPr lang="zh-TW" altLang="en-US" dirty="0"/>
              <a:t> 定義了我們的</a:t>
            </a:r>
            <a:r>
              <a:rPr lang="en-US" altLang="zh-TW" dirty="0"/>
              <a:t>workflow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誒</a:t>
            </a:r>
            <a:r>
              <a:rPr lang="zh-TW" altLang="en-US" dirty="0"/>
              <a:t> </a:t>
            </a:r>
            <a:r>
              <a:rPr lang="en-US" altLang="zh-TW" dirty="0"/>
              <a:t>se li </a:t>
            </a:r>
            <a:r>
              <a:rPr lang="en-US" altLang="zh-TW" dirty="0" err="1"/>
              <a:t>ke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03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 err="1"/>
              <a:t>可以說</a:t>
            </a:r>
            <a:r>
              <a:rPr lang="en-US" dirty="0"/>
              <a:t> operator</a:t>
            </a:r>
            <a:r>
              <a:rPr lang="zh-TW" altLang="en-US" dirty="0"/>
              <a:t> 是觸發</a:t>
            </a:r>
            <a:r>
              <a:rPr lang="en-US" altLang="zh-TW" dirty="0"/>
              <a:t> task </a:t>
            </a:r>
            <a:r>
              <a:rPr lang="zh-TW" altLang="en-US" dirty="0"/>
              <a:t>用的啟動器的元件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決定</a:t>
            </a:r>
            <a:r>
              <a:rPr lang="en-US" altLang="zh-TW" dirty="0"/>
              <a:t>task</a:t>
            </a:r>
            <a:r>
              <a:rPr lang="zh-TW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實際上是怎麼被實作的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3286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圖上圓點都是</a:t>
            </a:r>
            <a:r>
              <a:rPr lang="en-US" dirty="0"/>
              <a:t> </a:t>
            </a:r>
            <a:r>
              <a:rPr lang="en-US" dirty="0" err="1"/>
              <a:t>task，各個</a:t>
            </a:r>
            <a:r>
              <a:rPr lang="en-US" dirty="0"/>
              <a:t> </a:t>
            </a:r>
            <a:r>
              <a:rPr lang="en-US" dirty="0" err="1"/>
              <a:t>task都有對應的名字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71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那再來當我們在執行</a:t>
            </a:r>
            <a:r>
              <a:rPr lang="en-US" dirty="0"/>
              <a:t> airflow </a:t>
            </a:r>
            <a:r>
              <a:rPr lang="en-US" dirty="0" err="1"/>
              <a:t>的時候</a:t>
            </a:r>
            <a:endParaRPr lang="en-US" dirty="0"/>
          </a:p>
          <a:p>
            <a:r>
              <a:rPr lang="en-US" dirty="0" err="1"/>
              <a:t>會用ed</a:t>
            </a:r>
            <a:r>
              <a:rPr lang="en-US" dirty="0"/>
              <a:t> </a:t>
            </a:r>
            <a:r>
              <a:rPr lang="en-US" dirty="0" err="1"/>
              <a:t>表示特定執行</a:t>
            </a:r>
            <a:r>
              <a:rPr lang="en-US" dirty="0"/>
              <a:t> </a:t>
            </a:r>
            <a:r>
              <a:rPr lang="en-US" dirty="0" err="1"/>
              <a:t>的時間，作為</a:t>
            </a:r>
            <a:r>
              <a:rPr lang="en-US" dirty="0"/>
              <a:t> </a:t>
            </a:r>
            <a:r>
              <a:rPr lang="en-US" dirty="0" err="1"/>
              <a:t>dag</a:t>
            </a:r>
            <a:r>
              <a:rPr lang="zh-TW" altLang="en-US" dirty="0"/>
              <a:t> 與</a:t>
            </a:r>
            <a:r>
              <a:rPr lang="en-US" altLang="zh-TW" dirty="0"/>
              <a:t> task </a:t>
            </a:r>
            <a:r>
              <a:rPr lang="zh-TW" altLang="en-US" dirty="0"/>
              <a:t>真正執行運作的時間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 err="1"/>
              <a:t>有</a:t>
            </a:r>
            <a:r>
              <a:rPr lang="en-US" dirty="0"/>
              <a:t> execution date </a:t>
            </a:r>
            <a:r>
              <a:rPr lang="en-US" dirty="0" err="1"/>
              <a:t>的DAG</a:t>
            </a:r>
            <a:r>
              <a:rPr lang="zh-TW" altLang="en-US" dirty="0"/>
              <a:t> 就會稱為</a:t>
            </a:r>
            <a:r>
              <a:rPr lang="en-US" altLang="zh-TW" dirty="0"/>
              <a:t> DAGRUN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82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3797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801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在講</a:t>
            </a:r>
            <a:r>
              <a:rPr dirty="0"/>
              <a:t> Airflow </a:t>
            </a:r>
            <a:r>
              <a:rPr dirty="0" err="1"/>
              <a:t>開始之前，</a:t>
            </a:r>
            <a:r>
              <a:rPr lang="en-US" dirty="0" err="1"/>
              <a:t>我的大綱是</a:t>
            </a:r>
            <a:r>
              <a:rPr dirty="0"/>
              <a:t>。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4" name="Shape 3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我們從這張圖的中間左邊scheudler看起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zh-TW" altLang="en-US" dirty="0"/>
              <a:t>大概介紹我的</a:t>
            </a:r>
            <a:r>
              <a:rPr kumimoji="1" lang="en-US" altLang="zh-TW" dirty="0"/>
              <a:t> workflow </a:t>
            </a:r>
            <a:r>
              <a:rPr kumimoji="1" lang="zh-TW" altLang="en-US" dirty="0"/>
              <a:t>是怎麼設計的</a:t>
            </a:r>
            <a:endParaRPr kumimoji="1" lang="en-US" altLang="zh-TW" dirty="0"/>
          </a:p>
          <a:p>
            <a:r>
              <a:rPr kumimoji="1" lang="zh-TW" altLang="en-US" dirty="0"/>
              <a:t>當我們裝完</a:t>
            </a:r>
            <a:r>
              <a:rPr kumimoji="1" lang="en-US" altLang="zh-TW" dirty="0"/>
              <a:t> airflow </a:t>
            </a:r>
            <a:r>
              <a:rPr kumimoji="1" lang="zh-TW" altLang="en-US" dirty="0"/>
              <a:t>的套件後，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我們</a:t>
            </a:r>
            <a:r>
              <a:rPr kumimoji="1" lang="en-US" altLang="zh-TW" dirty="0"/>
              <a:t> load </a:t>
            </a:r>
            <a:r>
              <a:rPr kumimoji="1" lang="zh-TW" altLang="en-US" dirty="0"/>
              <a:t>階段會把符合條件的資料放到 </a:t>
            </a:r>
            <a:r>
              <a:rPr kumimoji="1" lang="en-US" altLang="zh-TW" dirty="0" err="1"/>
              <a:t>db</a:t>
            </a:r>
            <a:r>
              <a:rPr kumimoji="1" lang="zh-TW" altLang="en-US" dirty="0"/>
              <a:t>裡</a:t>
            </a:r>
          </a:p>
        </p:txBody>
      </p:sp>
    </p:spTree>
    <p:extLst>
      <p:ext uri="{BB962C8B-B14F-4D97-AF65-F5344CB8AC3E}">
        <p14:creationId xmlns:p14="http://schemas.microsoft.com/office/powerpoint/2010/main" val="4259813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再來我們先看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cralwer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ptt.py</a:t>
            </a:r>
            <a:r>
              <a:rPr kumimoji="1" lang="en-US" altLang="zh-TW" dirty="0"/>
              <a:t> </a:t>
            </a:r>
            <a:r>
              <a:rPr kumimoji="1" lang="zh-TW" altLang="en-US" dirty="0"/>
              <a:t>大概是如何定義我的</a:t>
            </a:r>
            <a:r>
              <a:rPr kumimoji="1" lang="en-US" altLang="zh-TW" dirty="0"/>
              <a:t> workflow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首先我們要先定義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funtion</a:t>
            </a:r>
            <a:endParaRPr kumimoji="1" lang="en-US" altLang="zh-TW" dirty="0"/>
          </a:p>
          <a:p>
            <a:r>
              <a:rPr kumimoji="1" lang="zh-TW" altLang="en-US" dirty="0"/>
              <a:t>這</a:t>
            </a:r>
            <a:r>
              <a:rPr kumimoji="1" lang="en-US" altLang="zh-TW" dirty="0"/>
              <a:t>function</a:t>
            </a:r>
            <a:r>
              <a:rPr kumimoji="1" lang="zh-TW" altLang="en-US" dirty="0"/>
              <a:t> 是用來，定義</a:t>
            </a:r>
            <a:r>
              <a:rPr kumimoji="1" lang="en-US" altLang="zh-TW" dirty="0"/>
              <a:t>operators </a:t>
            </a:r>
            <a:r>
              <a:rPr kumimoji="1" lang="zh-TW" altLang="en-US" dirty="0"/>
              <a:t>實際所要執行的</a:t>
            </a:r>
            <a:r>
              <a:rPr kumimoji="1" lang="en-US" altLang="zh-TW" dirty="0"/>
              <a:t> task </a:t>
            </a:r>
            <a:r>
              <a:rPr kumimoji="1" lang="zh-TW" altLang="en-US" dirty="0"/>
              <a:t>有哪些功能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495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3715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</a:p>
          <a:p>
            <a:r>
              <a:rPr kumimoji="1" lang="zh-TW" altLang="en-US" dirty="0"/>
              <a:t>給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dag</a:t>
            </a:r>
            <a:r>
              <a:rPr kumimoji="1" lang="en-US" altLang="zh-TW" dirty="0"/>
              <a:t> id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59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我們要先帶入，我們用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opertors</a:t>
            </a:r>
            <a:r>
              <a:rPr kumimoji="1" lang="en-US" altLang="zh-TW" dirty="0"/>
              <a:t> </a:t>
            </a:r>
            <a:r>
              <a:rPr kumimoji="1" lang="zh-TW" altLang="en-US" dirty="0"/>
              <a:t>想做哪些做，像是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bashoperator</a:t>
            </a:r>
            <a:r>
              <a:rPr kumimoji="1" lang="en-US" altLang="zh-TW" dirty="0"/>
              <a:t> </a:t>
            </a:r>
            <a:r>
              <a:rPr kumimoji="1" lang="zh-TW" altLang="en-US" dirty="0"/>
              <a:t>就是執行</a:t>
            </a:r>
            <a:r>
              <a:rPr kumimoji="1" lang="en-US" altLang="zh-TW" dirty="0"/>
              <a:t> bash command</a:t>
            </a:r>
          </a:p>
          <a:p>
            <a:r>
              <a:rPr kumimoji="1" lang="zh-TW" altLang="en-US" dirty="0"/>
              <a:t>再來 定義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task_id</a:t>
            </a:r>
            <a:endParaRPr kumimoji="1" lang="en-US" altLang="zh-TW" dirty="0"/>
          </a:p>
          <a:p>
            <a:r>
              <a:rPr kumimoji="1" lang="zh-TW" altLang="en-US" dirty="0"/>
              <a:t>之後帶入我們所要執行的</a:t>
            </a:r>
            <a:r>
              <a:rPr kumimoji="1" lang="en-US" altLang="zh-TW" dirty="0"/>
              <a:t> functions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像這裡的</a:t>
            </a:r>
            <a:r>
              <a:rPr kumimoji="1" lang="en-US" altLang="zh-TW" dirty="0" err="1"/>
              <a:t>start_command</a:t>
            </a:r>
            <a:r>
              <a:rPr kumimoji="1" lang="en-US" altLang="zh-TW" dirty="0"/>
              <a:t> </a:t>
            </a:r>
            <a:r>
              <a:rPr kumimoji="1" lang="zh-TW" altLang="en-US" dirty="0"/>
              <a:t>為我們</a:t>
            </a:r>
            <a:endParaRPr kumimoji="1" lang="en-US" altLang="zh-TW" dirty="0"/>
          </a:p>
          <a:p>
            <a:r>
              <a:rPr kumimoji="1" lang="zh-TW" altLang="en-US" dirty="0"/>
              <a:t>之前定義  </a:t>
            </a:r>
            <a:r>
              <a:rPr kumimoji="1" lang="en-US" altLang="zh-TW" dirty="0"/>
              <a:t>functions</a:t>
            </a:r>
            <a:r>
              <a:rPr kumimoji="1" lang="zh-TW" altLang="en-US" dirty="0"/>
              <a:t> 所執行的事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3983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定義</a:t>
            </a:r>
            <a:r>
              <a:rPr kumimoji="1" lang="en-US" altLang="zh-TW" dirty="0"/>
              <a:t> workflow </a:t>
            </a:r>
            <a:r>
              <a:rPr kumimoji="1" lang="zh-TW" altLang="en-US" dirty="0"/>
              <a:t>順序</a:t>
            </a:r>
          </a:p>
        </p:txBody>
      </p:sp>
    </p:spTree>
    <p:extLst>
      <p:ext uri="{BB962C8B-B14F-4D97-AF65-F5344CB8AC3E}">
        <p14:creationId xmlns:p14="http://schemas.microsoft.com/office/powerpoint/2010/main" val="1791278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這是我自己定義 的</a:t>
            </a:r>
            <a:r>
              <a:rPr kumimoji="1" lang="en-US" altLang="zh-TW" dirty="0"/>
              <a:t> workflow</a:t>
            </a:r>
          </a:p>
          <a:p>
            <a:r>
              <a:rPr kumimoji="1" lang="zh-TW" altLang="en-US" dirty="0"/>
              <a:t>接下來我繼續講解  </a:t>
            </a:r>
            <a:r>
              <a:rPr kumimoji="1" lang="en-US" altLang="zh-TW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69576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Macros reference</a:t>
            </a:r>
          </a:p>
          <a:p>
            <a:r>
              <a:rPr dirty="0"/>
              <a:t>Use Jinja Templating</a:t>
            </a:r>
          </a:p>
          <a:p>
            <a:r>
              <a:rPr dirty="0"/>
              <a:t>Default Variables ex: </a:t>
            </a:r>
            <a:r>
              <a:rPr dirty="0" err="1"/>
              <a:t>ts</a:t>
            </a:r>
            <a:r>
              <a:rPr dirty="0"/>
              <a:t> is  </a:t>
            </a:r>
            <a:r>
              <a:rPr dirty="0" err="1"/>
              <a:t>execution_date.isoformat</a:t>
            </a:r>
            <a:r>
              <a:rPr dirty="0"/>
              <a:t>()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u="sng" dirty="0">
              <a:hlinkClick r:id="rId3"/>
            </a:endParaRPr>
          </a:p>
          <a:p>
            <a:endParaRPr lang="en-US" u="sng" dirty="0">
              <a:hlinkClick r:id="rId3"/>
            </a:endParaRPr>
          </a:p>
          <a:p>
            <a:r>
              <a:rPr lang="en-US" u="sng" dirty="0">
                <a:hlinkClick r:id="rId3"/>
              </a:rPr>
              <a:t>ETL: 將資料從來源經過轉換之後放到目的地的一整個過程</a:t>
            </a:r>
          </a:p>
          <a:p>
            <a:endParaRPr lang="en-US" u="sng" dirty="0">
              <a:hlinkClick r:id="rId3"/>
            </a:endParaRPr>
          </a:p>
          <a:p>
            <a:r>
              <a:rPr lang="en-US" u="sng" dirty="0">
                <a:hlinkClick r:id="rId3"/>
              </a:rPr>
              <a:t>E: 從 來源端擷取資料</a:t>
            </a:r>
            <a:r>
              <a:rPr lang="zh-TW" altLang="en-US" u="sng" dirty="0">
                <a:hlinkClick r:id="rId3"/>
              </a:rPr>
              <a:t> 例如： </a:t>
            </a:r>
            <a:r>
              <a:rPr lang="en-US" altLang="zh-TW" u="sng" dirty="0">
                <a:hlinkClick r:id="rId3"/>
              </a:rPr>
              <a:t> database, </a:t>
            </a:r>
            <a:r>
              <a:rPr lang="zh-TW" altLang="en-US" u="sng" dirty="0">
                <a:hlinkClick r:id="rId3"/>
              </a:rPr>
              <a:t>網頁等等不同來源的資料</a:t>
            </a:r>
            <a:endParaRPr lang="en-US" u="sng" dirty="0">
              <a:hlinkClick r:id="rId3"/>
            </a:endParaRPr>
          </a:p>
          <a:p>
            <a:r>
              <a:rPr lang="en-US" u="sng" dirty="0">
                <a:hlinkClick r:id="rId3"/>
              </a:rPr>
              <a:t>T:</a:t>
            </a:r>
            <a:r>
              <a:rPr lang="zh-TW" altLang="en-US" u="sng" dirty="0">
                <a:hlinkClick r:id="rId3"/>
              </a:rPr>
              <a:t> 將資料處理，轉換資料的格式，</a:t>
            </a:r>
            <a:endParaRPr lang="en-US" u="sng" dirty="0">
              <a:hlinkClick r:id="rId3"/>
            </a:endParaRPr>
          </a:p>
          <a:p>
            <a:r>
              <a:rPr lang="en-US" altLang="zh-TW" u="sng" dirty="0">
                <a:hlinkClick r:id="rId3"/>
              </a:rPr>
              <a:t>L</a:t>
            </a:r>
            <a:r>
              <a:rPr lang="zh-TW" altLang="en-US" u="sng" dirty="0">
                <a:hlinkClick r:id="rId3"/>
              </a:rPr>
              <a:t> </a:t>
            </a:r>
            <a:r>
              <a:rPr lang="en-US" altLang="zh-TW" u="sng" dirty="0">
                <a:hlinkClick r:id="rId3"/>
              </a:rPr>
              <a:t>:</a:t>
            </a:r>
            <a:r>
              <a:rPr lang="zh-TW" altLang="en-US" u="sng" dirty="0">
                <a:hlinkClick r:id="rId3"/>
              </a:rPr>
              <a:t> 將轉換的資料放到目的地，像是</a:t>
            </a:r>
            <a:r>
              <a:rPr lang="en-US" altLang="zh-TW" u="sng" dirty="0">
                <a:hlinkClick r:id="rId3"/>
              </a:rPr>
              <a:t> datawarehouse, filers</a:t>
            </a:r>
            <a:endParaRPr lang="en-US" u="sng" dirty="0">
              <a:hlinkClick r:id="rId3"/>
            </a:endParaRPr>
          </a:p>
          <a:p>
            <a:endParaRPr lang="en-US" u="sng" dirty="0">
              <a:hlinkClick r:id="rId3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u="sng" dirty="0">
                <a:hlinkClick r:id="rId3"/>
              </a:rPr>
              <a:t>執行</a:t>
            </a:r>
            <a:r>
              <a:rPr lang="en-US" altLang="zh-TW" u="sng" dirty="0">
                <a:hlinkClick r:id="rId3"/>
              </a:rPr>
              <a:t> bash </a:t>
            </a:r>
            <a:r>
              <a:rPr lang="zh-TW" altLang="en-US" u="sng" dirty="0">
                <a:hlinkClick r:id="rId3"/>
              </a:rPr>
              <a:t>的簡易指令</a:t>
            </a:r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829515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47172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rPr lang="en-US" altLang="zh-TW" dirty="0" err="1"/>
              <a:t>provide_context</a:t>
            </a:r>
            <a:r>
              <a:rPr lang="en-US" altLang="zh-TW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zh-TW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參數設置為 </a:t>
            </a:r>
            <a:r>
              <a:rPr lang="en-US" altLang="zh-TW" dirty="0"/>
              <a:t>True</a:t>
            </a:r>
            <a:r>
              <a:rPr lang="zh-TW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</a:t>
            </a:r>
            <a:r>
              <a:rPr lang="en-US" altLang="zh-TW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Airflow </a:t>
            </a:r>
            <a:r>
              <a:rPr lang="zh-TW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才會把環境變數傳給該工作：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44661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1" name="Shape 5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964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9" name="Shape 5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而 </a:t>
            </a:r>
            <a:r>
              <a:rPr lang="en-US" altLang="zh-TW" dirty="0" err="1"/>
              <a:t>BranchPythonOperator</a:t>
            </a:r>
            <a:r>
              <a:rPr lang="en-US" altLang="zh-TW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zh-TW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一樣會呼叫一個 </a:t>
            </a:r>
            <a:r>
              <a:rPr lang="en-US" altLang="zh-TW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Python </a:t>
            </a:r>
            <a:r>
              <a:rPr lang="zh-TW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函式（上例的 </a:t>
            </a:r>
            <a:r>
              <a:rPr lang="en-US" altLang="zh-TW" dirty="0" err="1"/>
              <a:t>decide_what_to_do</a:t>
            </a:r>
            <a:r>
              <a:rPr lang="en-US" altLang="zh-TW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zh-TW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函式），由該函式決定到底最後哪個下游工作會被執行。基本上該函式會依照實際情況決定哪個下游工作被執行，並將該下游工作的 </a:t>
            </a:r>
            <a:r>
              <a:rPr lang="en-US" altLang="zh-TW" dirty="0" err="1"/>
              <a:t>task_id</a:t>
            </a:r>
            <a:r>
              <a:rPr lang="en-US" altLang="zh-TW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zh-TW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回傳。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1" name="Shape 5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那從我們之前的</a:t>
            </a:r>
            <a:r>
              <a:rPr lang="en-US" dirty="0"/>
              <a:t> </a:t>
            </a:r>
            <a:r>
              <a:rPr lang="en-US" dirty="0" err="1"/>
              <a:t>brachpyhon</a:t>
            </a:r>
            <a:r>
              <a:rPr lang="en-US" dirty="0"/>
              <a:t> operator </a:t>
            </a:r>
            <a:r>
              <a:rPr lang="en-US" dirty="0" err="1"/>
              <a:t>可以看到</a:t>
            </a:r>
            <a:r>
              <a:rPr lang="zh-TW" altLang="en-US" dirty="0"/>
              <a:t> 他會從兩個</a:t>
            </a:r>
            <a:r>
              <a:rPr lang="en-US" altLang="zh-TW" dirty="0"/>
              <a:t> task</a:t>
            </a:r>
            <a:r>
              <a:rPr lang="zh-TW" altLang="en-US" dirty="0"/>
              <a:t>選一執行</a:t>
            </a:r>
            <a:endParaRPr lang="en-US" altLang="zh-TW" dirty="0"/>
          </a:p>
          <a:p>
            <a:r>
              <a:rPr lang="zh-TW" altLang="en-US" dirty="0"/>
              <a:t>分別是</a:t>
            </a:r>
            <a:r>
              <a:rPr lang="en-US" altLang="zh-TW" dirty="0"/>
              <a:t> </a:t>
            </a:r>
            <a:r>
              <a:rPr lang="en-US" altLang="zh-TW" dirty="0" err="1"/>
              <a:t>sqliteopertor</a:t>
            </a:r>
            <a:endParaRPr lang="en-US" dirty="0"/>
          </a:p>
          <a:p>
            <a:endParaRPr lang="en-US" dirty="0"/>
          </a:p>
          <a:p>
            <a:r>
              <a:rPr dirty="0" err="1"/>
              <a:t>只是為了確定我們有到這個</a:t>
            </a:r>
            <a:r>
              <a:rPr dirty="0"/>
              <a:t> </a:t>
            </a:r>
            <a:r>
              <a:rPr dirty="0" err="1"/>
              <a:t>task，但實際上並無做任何事情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0" name="Shape 5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5" name="Shape 5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0" name="Shape 5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 dirty="0">
                <a:hlinkClick r:id="rId3"/>
              </a:rPr>
              <a:t>https://en.wikipedia.org/wiki/Extract,_transform,_load</a:t>
            </a:r>
          </a:p>
          <a:p>
            <a:endParaRPr u="sng" dirty="0">
              <a:hlinkClick r:id="rId3"/>
            </a:endParaRPr>
          </a:p>
          <a:p>
            <a:r>
              <a:rPr u="sng" dirty="0">
                <a:hlinkClick r:id="rId4"/>
              </a:rPr>
              <a:t>https://airflow.apache.org/docs/stable/concepts.html#dags</a:t>
            </a:r>
          </a:p>
          <a:p>
            <a:endParaRPr u="sng" dirty="0">
              <a:hlinkClick r:id="rId4"/>
            </a:endParaRPr>
          </a:p>
          <a:p>
            <a:r>
              <a:rPr u="sng" dirty="0">
                <a:hlinkClick r:id="rId5"/>
              </a:rPr>
              <a:t>https://luigi.readthedocs.io/en/latest/example_top_artists.html</a:t>
            </a:r>
          </a:p>
          <a:p>
            <a:endParaRPr u="sng" dirty="0">
              <a:hlinkClick r:id="rId5"/>
            </a:endParaRPr>
          </a:p>
          <a:p>
            <a:r>
              <a:rPr u="sng" dirty="0">
                <a:hlinkClick r:id="rId6"/>
              </a:rPr>
              <a:t>https://www.zhihu.com/question/46573431</a:t>
            </a:r>
          </a:p>
          <a:p>
            <a:endParaRPr u="sng" dirty="0">
              <a:hlinkClick r:id="rId6"/>
            </a:endParaRPr>
          </a:p>
          <a:p>
            <a:r>
              <a:rPr u="sng" dirty="0">
                <a:hlinkClick r:id="rId7"/>
              </a:rPr>
              <a:t>https://www.conceptatech.com/blog/looking-into-luigi-a-workflow-management-system-review</a:t>
            </a:r>
          </a:p>
          <a:p>
            <a:endParaRPr u="sng" dirty="0">
              <a:hlinkClick r:id="rId7"/>
            </a:endParaRPr>
          </a:p>
          <a:p>
            <a:r>
              <a:rPr u="sng" dirty="0">
                <a:hlinkClick r:id="rId8"/>
              </a:rPr>
              <a:t>https://towardsdatascience.com/data-pipelines-luigi-airflow-everything-you-need-to-know-18dc741449b7</a:t>
            </a:r>
          </a:p>
          <a:p>
            <a:endParaRPr u="sng" dirty="0">
              <a:hlinkClick r:id="rId8"/>
            </a:endParaRPr>
          </a:p>
          <a:p>
            <a:endParaRPr u="sng" dirty="0">
              <a:hlinkClick r:id="rId8"/>
            </a:endParaRPr>
          </a:p>
          <a:p>
            <a:r>
              <a:rPr u="sng" dirty="0">
                <a:hlinkClick r:id="rId9"/>
              </a:rPr>
              <a:t>http://bytepawn.com/luigi-airflow-pinball.html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0" name="Shape 5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https://en.wikipedia.org/wiki/Extract,_transform,_load</a:t>
            </a:r>
          </a:p>
          <a:p>
            <a:endParaRPr u="sng">
              <a:hlinkClick r:id="rId3"/>
            </a:endParaRPr>
          </a:p>
          <a:p>
            <a:r>
              <a:rPr u="sng">
                <a:hlinkClick r:id="rId4"/>
              </a:rPr>
              <a:t>https://airflow.apache.org/docs/stable/concepts.html#dags</a:t>
            </a:r>
          </a:p>
          <a:p>
            <a:endParaRPr u="sng">
              <a:hlinkClick r:id="rId4"/>
            </a:endParaRPr>
          </a:p>
          <a:p>
            <a:r>
              <a:rPr u="sng">
                <a:hlinkClick r:id="rId5"/>
              </a:rPr>
              <a:t>https://luigi.readthedocs.io/en/latest/example_top_artists.html</a:t>
            </a:r>
          </a:p>
          <a:p>
            <a:endParaRPr u="sng">
              <a:hlinkClick r:id="rId5"/>
            </a:endParaRPr>
          </a:p>
          <a:p>
            <a:r>
              <a:rPr u="sng">
                <a:hlinkClick r:id="rId6"/>
              </a:rPr>
              <a:t>https://www.zhihu.com/question/46573431</a:t>
            </a:r>
          </a:p>
          <a:p>
            <a:endParaRPr u="sng">
              <a:hlinkClick r:id="rId6"/>
            </a:endParaRPr>
          </a:p>
          <a:p>
            <a:r>
              <a:rPr u="sng">
                <a:hlinkClick r:id="rId7"/>
              </a:rPr>
              <a:t>https://www.conceptatech.com/blog/looking-into-luigi-a-workflow-management-system-review</a:t>
            </a:r>
          </a:p>
          <a:p>
            <a:endParaRPr u="sng">
              <a:hlinkClick r:id="rId7"/>
            </a:endParaRPr>
          </a:p>
          <a:p>
            <a:r>
              <a:rPr u="sng">
                <a:hlinkClick r:id="rId8"/>
              </a:rPr>
              <a:t>https://towardsdatascience.com/data-pipelines-luigi-airflow-everything-you-need-to-know-18dc741449b7</a:t>
            </a:r>
          </a:p>
          <a:p>
            <a:endParaRPr u="sng">
              <a:hlinkClick r:id="rId8"/>
            </a:endParaRPr>
          </a:p>
          <a:p>
            <a:endParaRPr u="sng">
              <a:hlinkClick r:id="rId8"/>
            </a:endParaRPr>
          </a:p>
          <a:p>
            <a:r>
              <a:rPr u="sng">
                <a:hlinkClick r:id="rId9"/>
              </a:rPr>
              <a:t>http://bytepawn.com/luigi-airflow-pinball.html</a:t>
            </a:r>
          </a:p>
        </p:txBody>
      </p:sp>
    </p:spTree>
    <p:extLst>
      <p:ext uri="{BB962C8B-B14F-4D97-AF65-F5344CB8AC3E}">
        <p14:creationId xmlns:p14="http://schemas.microsoft.com/office/powerpoint/2010/main" val="134751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 err="1"/>
              <a:t>Worfkflow</a:t>
            </a:r>
            <a:r>
              <a:rPr kumimoji="1" lang="zh-TW" altLang="en-US" dirty="0"/>
              <a:t> ： 一套有順序彼此具備依賴關係的</a:t>
            </a:r>
            <a:r>
              <a:rPr kumimoji="1" lang="en-US" altLang="zh-TW" dirty="0"/>
              <a:t> task </a:t>
            </a:r>
            <a:r>
              <a:rPr kumimoji="1" lang="zh-TW" altLang="en-US" dirty="0"/>
              <a:t>，組成的業務邏輯</a:t>
            </a:r>
            <a:endParaRPr kumimoji="1" lang="en-US" altLang="zh-TW" dirty="0"/>
          </a:p>
          <a:p>
            <a:r>
              <a:rPr kumimoji="1" lang="en-US" altLang="zh-TW" dirty="0"/>
              <a:t>Task</a:t>
            </a:r>
            <a:r>
              <a:rPr kumimoji="1" lang="zh-TW" altLang="en-US" dirty="0"/>
              <a:t>：通常是</a:t>
            </a:r>
            <a:r>
              <a:rPr kumimoji="1" lang="en-US" altLang="zh-TW" dirty="0"/>
              <a:t> Workflow </a:t>
            </a:r>
            <a:r>
              <a:rPr kumimoji="1" lang="zh-TW" altLang="en-US" dirty="0"/>
              <a:t>裡處理任務的基本單位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而</a:t>
            </a:r>
            <a:r>
              <a:rPr kumimoji="1" lang="en-US" altLang="zh-TW" dirty="0"/>
              <a:t> ETL </a:t>
            </a:r>
            <a:r>
              <a:rPr kumimoji="1" lang="zh-TW" altLang="en-US" dirty="0"/>
              <a:t>其實也是</a:t>
            </a:r>
            <a:r>
              <a:rPr kumimoji="1" lang="en-US" altLang="zh-TW" dirty="0"/>
              <a:t> workflow</a:t>
            </a:r>
            <a:r>
              <a:rPr kumimoji="1" lang="zh-TW" altLang="en-US" dirty="0"/>
              <a:t>，因為每個</a:t>
            </a:r>
            <a:r>
              <a:rPr kumimoji="1" lang="en-US" altLang="zh-TW" dirty="0"/>
              <a:t> ETL </a:t>
            </a:r>
            <a:r>
              <a:rPr kumimoji="1" lang="zh-TW" altLang="en-US" dirty="0"/>
              <a:t>的</a:t>
            </a:r>
            <a:r>
              <a:rPr kumimoji="1" lang="en-US" altLang="zh-TW" dirty="0"/>
              <a:t> task </a:t>
            </a:r>
            <a:r>
              <a:rPr kumimoji="1" lang="zh-TW" altLang="en-US" dirty="0"/>
              <a:t>都有一定的依賴關係</a:t>
            </a:r>
            <a:r>
              <a:rPr kumimoji="1"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20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001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 </a:t>
            </a:r>
            <a:r>
              <a:rPr lang="en-US" dirty="0" err="1"/>
              <a:t>資料會定時定期的更新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為了確保</a:t>
            </a:r>
            <a:r>
              <a:rPr lang="en-US" altLang="zh-TW" dirty="0"/>
              <a:t> load (target)</a:t>
            </a:r>
            <a:r>
              <a:rPr lang="zh-TW" altLang="en-US" dirty="0"/>
              <a:t>的資料也會更新，</a:t>
            </a:r>
            <a:r>
              <a:rPr lang="en-US" altLang="zh-TW" dirty="0"/>
              <a:t> </a:t>
            </a:r>
            <a:r>
              <a:rPr lang="en-US" altLang="zh-TW" dirty="0" err="1"/>
              <a:t>提供使用者能用到新資料</a:t>
            </a:r>
            <a:r>
              <a:rPr lang="zh-TW" altLang="en-US" dirty="0"/>
              <a:t>，我們就要一定的時間內處理完   </a:t>
            </a:r>
            <a:r>
              <a:rPr lang="en-US" altLang="zh-TW" dirty="0" err="1"/>
              <a:t>etl</a:t>
            </a:r>
            <a:r>
              <a:rPr lang="zh-TW" altLang="en-US" dirty="0"/>
              <a:t> 的流程 ，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所以ETL需要做排程</a:t>
            </a:r>
            <a:r>
              <a:rPr lang="en-US" dirty="0"/>
              <a:t>，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 err="1"/>
              <a:t>另外，我們希望在排程的時候，避免處理的</a:t>
            </a:r>
            <a:r>
              <a:rPr lang="zh-TW" altLang="en-US" dirty="0"/>
              <a:t>資料量過大，而致使處理</a:t>
            </a:r>
            <a:r>
              <a:rPr lang="en-US" altLang="zh-TW" dirty="0"/>
              <a:t> ETL</a:t>
            </a:r>
            <a:r>
              <a:rPr lang="zh-TW" altLang="en-US" dirty="0"/>
              <a:t>處理時 消耗太多資源 </a:t>
            </a:r>
            <a:r>
              <a:rPr lang="en-US" altLang="zh-TW" dirty="0"/>
              <a:t>, </a:t>
            </a:r>
            <a:r>
              <a:rPr lang="zh-TW" altLang="en-US" dirty="0"/>
              <a:t>處理流程太久或導致失敗的可能性變高，</a:t>
            </a:r>
            <a:endParaRPr lang="en-US" altLang="zh-TW" dirty="0"/>
          </a:p>
          <a:p>
            <a:r>
              <a:rPr lang="zh-TW" altLang="en-US" dirty="0"/>
              <a:t>所以我們希望</a:t>
            </a:r>
            <a:r>
              <a:rPr lang="en-US" altLang="zh-TW" dirty="0" err="1"/>
              <a:t>資料能定時定量的每次穩定注入到我們</a:t>
            </a:r>
            <a:r>
              <a:rPr lang="zh-TW" altLang="en-US" dirty="0"/>
              <a:t> </a:t>
            </a:r>
            <a:r>
              <a:rPr lang="en-US" altLang="zh-TW" dirty="0"/>
              <a:t> target ,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u="sng" dirty="0">
                <a:hlinkClick r:id="rId3"/>
              </a:rPr>
              <a:t>我們可以從這張</a:t>
            </a:r>
            <a:r>
              <a:rPr lang="en-US" altLang="zh-TW" u="sng" dirty="0">
                <a:hlinkClick r:id="rId3"/>
              </a:rPr>
              <a:t> ETL</a:t>
            </a:r>
            <a:r>
              <a:rPr lang="zh-TW" altLang="en-US" u="sng" dirty="0">
                <a:hlinkClick r:id="rId3"/>
              </a:rPr>
              <a:t>處理的例子來看，</a:t>
            </a:r>
            <a:endParaRPr lang="en-US" altLang="zh-TW" u="sng" dirty="0">
              <a:hlinkClick r:id="rId3"/>
            </a:endParaRPr>
          </a:p>
          <a:p>
            <a:endParaRPr lang="en-US" altLang="zh-TW" u="sng" dirty="0">
              <a:hlinkClick r:id="rId3"/>
            </a:endParaRPr>
          </a:p>
          <a:p>
            <a:r>
              <a:rPr lang="zh-TW" altLang="en-US" u="sng" dirty="0">
                <a:hlinkClick r:id="rId3"/>
              </a:rPr>
              <a:t>圖上的</a:t>
            </a:r>
            <a:r>
              <a:rPr lang="en-US" altLang="zh-TW" u="sng" dirty="0">
                <a:hlinkClick r:id="rId3"/>
              </a:rPr>
              <a:t> database</a:t>
            </a:r>
            <a:r>
              <a:rPr lang="zh-TW" altLang="en-US" u="sng" dirty="0">
                <a:hlinkClick r:id="rId3"/>
              </a:rPr>
              <a:t> 可能會更新，只要有更新的話，我們之後就得在一定時間內，就得處理圖上的整個流程，包含許多</a:t>
            </a:r>
            <a:r>
              <a:rPr lang="en-US" altLang="zh-TW" u="sng" dirty="0">
                <a:hlinkClick r:id="rId3"/>
              </a:rPr>
              <a:t> application </a:t>
            </a:r>
            <a:r>
              <a:rPr lang="zh-TW" altLang="en-US" u="sng" dirty="0">
                <a:hlinkClick r:id="rId3"/>
              </a:rPr>
              <a:t>與</a:t>
            </a:r>
            <a:r>
              <a:rPr lang="en-US" altLang="zh-TW" u="sng" dirty="0">
                <a:hlinkClick r:id="rId3"/>
              </a:rPr>
              <a:t> database</a:t>
            </a:r>
            <a:r>
              <a:rPr lang="zh-TW" altLang="en-US" u="sng" dirty="0">
                <a:hlinkClick r:id="rId3"/>
              </a:rPr>
              <a:t>，以確保我們的資料放置的目的地 有更新到</a:t>
            </a:r>
            <a:endParaRPr lang="en-US" altLang="zh-TW" u="sng" dirty="0">
              <a:hlinkClick r:id="rId3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 ETL </a:t>
            </a:r>
            <a:r>
              <a:rPr lang="zh-TW" altLang="en-US" dirty="0"/>
              <a:t>排成可能會遇到哪些困難呢？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我們在處理這些 </a:t>
            </a:r>
            <a:r>
              <a:rPr lang="en-US" altLang="zh-TW" dirty="0"/>
              <a:t>function </a:t>
            </a:r>
            <a:r>
              <a:rPr lang="zh-TW" altLang="en-US" dirty="0"/>
              <a:t>的時候，無法確保這些資料能被順利的截取 執行，可能是網路的錯誤 或是 資料來源端出錯等等，所以</a:t>
            </a:r>
            <a:r>
              <a:rPr lang="en-US" altLang="zh-TW" dirty="0" err="1"/>
              <a:t>在處理的</a:t>
            </a:r>
            <a:r>
              <a:rPr lang="en-US" altLang="zh-TW" dirty="0"/>
              <a:t> task </a:t>
            </a:r>
            <a:r>
              <a:rPr lang="en-US" altLang="zh-TW" dirty="0" err="1"/>
              <a:t>過程，可能不是那麼順利</a:t>
            </a:r>
            <a:endParaRPr lang="en-US" altLang="zh-TW" dirty="0"/>
          </a:p>
          <a:p>
            <a:endParaRPr lang="en-US" dirty="0"/>
          </a:p>
          <a:p>
            <a:r>
              <a:rPr lang="en-US" dirty="0" err="1"/>
              <a:t>還有，我們可能得花較多的時間</a:t>
            </a:r>
            <a:r>
              <a:rPr lang="en-US" dirty="0"/>
              <a:t> debugging and </a:t>
            </a:r>
            <a:r>
              <a:rPr lang="en-US" dirty="0" err="1"/>
              <a:t>維護</a:t>
            </a:r>
            <a:endParaRPr lang="en-US" dirty="0"/>
          </a:p>
          <a:p>
            <a:endParaRPr lang="en-US" dirty="0"/>
          </a:p>
          <a:p>
            <a:r>
              <a:rPr lang="zh-TW" altLang="en-US" dirty="0"/>
              <a:t>像是： 因為我們可能會許多不同的資料來源，和許多轉換的</a:t>
            </a:r>
            <a:r>
              <a:rPr lang="en-US" altLang="zh-TW" dirty="0"/>
              <a:t>function</a:t>
            </a:r>
            <a:r>
              <a:rPr lang="zh-TW" altLang="en-US" dirty="0"/>
              <a:t>要做。 那我們在定義這些</a:t>
            </a:r>
            <a:r>
              <a:rPr lang="en-US" altLang="zh-TW" dirty="0"/>
              <a:t> data </a:t>
            </a:r>
            <a:r>
              <a:rPr lang="zh-TW" altLang="en-US" dirty="0"/>
              <a:t>與</a:t>
            </a:r>
            <a:r>
              <a:rPr lang="en-US" altLang="zh-TW" dirty="0"/>
              <a:t> function </a:t>
            </a:r>
            <a:r>
              <a:rPr lang="zh-TW" altLang="en-US" dirty="0"/>
              <a:t>的過程，需要非常清楚的這些過程的順序，才能順利擷取到我們要的資料。那如果我們的某一項任務出錯時，可能要從 眾多的</a:t>
            </a:r>
            <a:r>
              <a:rPr lang="en-US" altLang="zh-TW" dirty="0"/>
              <a:t> function </a:t>
            </a:r>
            <a:r>
              <a:rPr lang="zh-TW" altLang="en-US" dirty="0"/>
              <a:t>與</a:t>
            </a:r>
            <a:r>
              <a:rPr lang="en-US" altLang="zh-TW" dirty="0"/>
              <a:t> source </a:t>
            </a:r>
            <a:r>
              <a:rPr lang="zh-TW" altLang="en-US" dirty="0"/>
              <a:t>找到出問題的原因</a:t>
            </a:r>
            <a:endParaRPr lang="en-US" altLang="zh-TW" dirty="0"/>
          </a:p>
          <a:p>
            <a:endParaRPr lang="en-US" altLang="zh-TW"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講了這些問題，那麼</a:t>
            </a:r>
            <a:r>
              <a:rPr lang="zh-TW" altLang="en-US" dirty="0"/>
              <a:t>  </a:t>
            </a:r>
            <a:r>
              <a:rPr lang="en-US" altLang="zh-TW" dirty="0" err="1"/>
              <a:t>Afirlow</a:t>
            </a:r>
            <a:r>
              <a:rPr lang="zh-TW" altLang="en-US" dirty="0"/>
              <a:t> 在執行</a:t>
            </a:r>
            <a:r>
              <a:rPr lang="en-US" altLang="zh-TW" dirty="0"/>
              <a:t> ETL</a:t>
            </a:r>
            <a:r>
              <a:rPr lang="zh-TW" altLang="en-US" dirty="0"/>
              <a:t>時到底能</a:t>
            </a:r>
            <a:r>
              <a:rPr lang="en-US" dirty="0" err="1"/>
              <a:t>減少哪些問題呢</a:t>
            </a:r>
            <a:r>
              <a:rPr lang="en-US" dirty="0"/>
              <a:t>？</a:t>
            </a:r>
          </a:p>
          <a:p>
            <a:endParaRPr lang="en-US" dirty="0"/>
          </a:p>
          <a:p>
            <a:endParaRPr lang="en-US" altLang="zh-TW" dirty="0"/>
          </a:p>
          <a:p>
            <a:endParaRPr u="sng" dirty="0">
              <a:hlinkClick r:id="rId3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影像"/>
          <p:cNvSpPr>
            <a:spLocks noGrp="1"/>
          </p:cNvSpPr>
          <p:nvPr>
            <p:ph type="pic" idx="13"/>
          </p:nvPr>
        </p:nvSpPr>
        <p:spPr>
          <a:xfrm>
            <a:off x="-5219700" y="762000"/>
            <a:ext cx="12370293" cy="822985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影像"/>
          <p:cNvSpPr>
            <a:spLocks noGrp="1"/>
          </p:cNvSpPr>
          <p:nvPr>
            <p:ph type="pic" sz="quarter" idx="14"/>
          </p:nvPr>
        </p:nvSpPr>
        <p:spPr>
          <a:xfrm>
            <a:off x="7505700" y="749300"/>
            <a:ext cx="4764559" cy="317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影像"/>
          <p:cNvSpPr>
            <a:spLocks noGrp="1"/>
          </p:cNvSpPr>
          <p:nvPr>
            <p:ph type="pic" sz="half" idx="15"/>
          </p:nvPr>
        </p:nvSpPr>
        <p:spPr>
          <a:xfrm>
            <a:off x="6830042" y="4305908"/>
            <a:ext cx="6117768" cy="49778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1625600" y="63627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defTabSz="584200">
              <a:defRPr sz="2800"/>
            </a:lvl1pPr>
          </a:lstStyle>
          <a:p>
            <a:pPr>
              <a:defRPr>
                <a:effectLst/>
              </a:defRPr>
            </a:pPr>
            <a:r>
              <a:t>–王大明</a:t>
            </a:r>
          </a:p>
        </p:txBody>
      </p:sp>
      <p:sp>
        <p:nvSpPr>
          <p:cNvPr id="112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1625600" y="42036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584200">
              <a:spcBef>
                <a:spcPts val="2400"/>
              </a:spcBef>
              <a:defRPr sz="4000"/>
            </a:lvl1pPr>
          </a:lstStyle>
          <a:p>
            <a:pPr>
              <a:defRPr>
                <a:effectLst/>
              </a:defRPr>
            </a:pPr>
            <a:r>
              <a:t>「在此輸入名言語錄。」</a:t>
            </a:r>
          </a:p>
        </p:txBody>
      </p:sp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影像"/>
          <p:cNvSpPr>
            <a:spLocks noGrp="1"/>
          </p:cNvSpPr>
          <p:nvPr>
            <p:ph type="pic" idx="13"/>
          </p:nvPr>
        </p:nvSpPr>
        <p:spPr>
          <a:xfrm>
            <a:off x="-1295400" y="0"/>
            <a:ext cx="14660628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55138723_2910x1937.jpeg"/>
          <p:cNvSpPr>
            <a:spLocks noGrp="1"/>
          </p:cNvSpPr>
          <p:nvPr>
            <p:ph type="pic" sz="half" idx="13"/>
          </p:nvPr>
        </p:nvSpPr>
        <p:spPr>
          <a:xfrm>
            <a:off x="3479735" y="1447815"/>
            <a:ext cx="6586036" cy="43816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778000" y="6019800"/>
            <a:ext cx="10464800" cy="2019300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861300"/>
            <a:ext cx="10464800" cy="14732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22225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55138723_2910x1937.jpeg"/>
          <p:cNvSpPr>
            <a:spLocks noGrp="1"/>
          </p:cNvSpPr>
          <p:nvPr>
            <p:ph type="pic" idx="13"/>
          </p:nvPr>
        </p:nvSpPr>
        <p:spPr>
          <a:xfrm>
            <a:off x="3345870" y="1602511"/>
            <a:ext cx="9136858" cy="607867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4900" y="5257800"/>
            <a:ext cx="6299200" cy="28448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內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xfrm>
            <a:off x="20447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r>
              <a:t>大標題文字</a:t>
            </a:r>
          </a:p>
        </p:txBody>
      </p:sp>
      <p:sp>
        <p:nvSpPr>
          <p:cNvPr id="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大標題文字"/>
          <p:cNvSpPr txBox="1">
            <a:spLocks noGrp="1"/>
          </p:cNvSpPr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r>
              <a:t>大標題文字</a:t>
            </a:r>
          </a:p>
        </p:txBody>
      </p:sp>
      <p:sp>
        <p:nvSpPr>
          <p:cNvPr id="65" name="內文層級一…"/>
          <p:cNvSpPr txBox="1">
            <a:spLocks noGrp="1"/>
          </p:cNvSpPr>
          <p:nvPr>
            <p:ph type="body" idx="1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內文層級一</a:t>
            </a:r>
          </a:p>
          <a:p>
            <a:pPr lvl="1">
              <a:defRPr>
                <a:effectLst/>
              </a:defRPr>
            </a:pPr>
            <a:r>
              <a:t>內文層級二</a:t>
            </a:r>
          </a:p>
          <a:p>
            <a:pPr lvl="2">
              <a:defRPr>
                <a:effectLst/>
              </a:defRPr>
            </a:pPr>
            <a:r>
              <a:t>內文層級三</a:t>
            </a:r>
          </a:p>
          <a:p>
            <a:pPr lvl="3">
              <a:defRPr>
                <a:effectLst/>
              </a:defRPr>
            </a:pPr>
            <a:r>
              <a:t>內文層級四</a:t>
            </a:r>
          </a:p>
          <a:p>
            <a:pPr lvl="4">
              <a:defRPr>
                <a:effectLst/>
              </a:defRPr>
            </a:pPr>
            <a:r>
              <a:t>內文層級五</a:t>
            </a:r>
          </a:p>
        </p:txBody>
      </p:sp>
      <p:sp>
        <p:nvSpPr>
          <p:cNvPr id="6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155138723_2910x1937.jpeg"/>
          <p:cNvSpPr>
            <a:spLocks noGrp="1"/>
          </p:cNvSpPr>
          <p:nvPr>
            <p:ph type="pic" sz="half" idx="13"/>
          </p:nvPr>
        </p:nvSpPr>
        <p:spPr>
          <a:xfrm>
            <a:off x="3438142" y="2844292"/>
            <a:ext cx="8437767" cy="561358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大標題文字"/>
          <p:cNvSpPr txBox="1">
            <a:spLocks noGrp="1"/>
          </p:cNvSpPr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r>
              <a:t>大標題文字</a:t>
            </a:r>
          </a:p>
        </p:txBody>
      </p:sp>
      <p:sp>
        <p:nvSpPr>
          <p:cNvPr id="75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968500" y="2743200"/>
            <a:ext cx="4876800" cy="5842000"/>
          </a:xfrm>
          <a:prstGeom prst="rect">
            <a:avLst/>
          </a:prstGeom>
        </p:spPr>
        <p:txBody>
          <a:bodyPr anchor="ctr"/>
          <a:lstStyle>
            <a:lvl1pPr marL="4064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1pPr>
            <a:lvl2pPr marL="8128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2pPr>
            <a:lvl3pPr marL="12192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3pPr>
            <a:lvl4pPr marL="16256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4pPr>
            <a:lvl5pPr marL="20320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5pPr>
          </a:lstStyle>
          <a:p>
            <a:pPr>
              <a:defRPr>
                <a:effectLst/>
              </a:defRPr>
            </a:pPr>
            <a:r>
              <a:t>內文層級一</a:t>
            </a:r>
          </a:p>
          <a:p>
            <a:pPr lvl="1">
              <a:defRPr>
                <a:effectLst/>
              </a:defRPr>
            </a:pPr>
            <a:r>
              <a:t>內文層級二</a:t>
            </a:r>
          </a:p>
          <a:p>
            <a:pPr lvl="2">
              <a:defRPr>
                <a:effectLst/>
              </a:defRPr>
            </a:pPr>
            <a:r>
              <a:t>內文層級三</a:t>
            </a:r>
          </a:p>
          <a:p>
            <a:pPr lvl="3">
              <a:defRPr>
                <a:effectLst/>
              </a:defRPr>
            </a:pPr>
            <a:r>
              <a:t>內文層級四</a:t>
            </a:r>
          </a:p>
          <a:p>
            <a:pPr lvl="4">
              <a:defRPr>
                <a:effectLst/>
              </a:defRPr>
            </a:pPr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照片直式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55138723_2910x1937.jpeg"/>
          <p:cNvSpPr>
            <a:spLocks noGrp="1"/>
          </p:cNvSpPr>
          <p:nvPr>
            <p:ph type="pic" sz="half" idx="13"/>
          </p:nvPr>
        </p:nvSpPr>
        <p:spPr>
          <a:xfrm>
            <a:off x="3972411" y="2181892"/>
            <a:ext cx="8115301" cy="539904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大標題文字"/>
          <p:cNvSpPr txBox="1">
            <a:spLocks noGrp="1"/>
          </p:cNvSpPr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r>
              <a:t>大標題文字</a:t>
            </a:r>
          </a:p>
        </p:txBody>
      </p:sp>
      <p:sp>
        <p:nvSpPr>
          <p:cNvPr id="8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4900" y="5257800"/>
            <a:ext cx="6299200" cy="28575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>
            <a:spLocks noGrp="1"/>
          </p:cNvSpPr>
          <p:nvPr>
            <p:ph type="body" idx="1"/>
          </p:nvPr>
        </p:nvSpPr>
        <p:spPr>
          <a:xfrm>
            <a:off x="1955800" y="1663700"/>
            <a:ext cx="9753600" cy="64135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內文層級一</a:t>
            </a:r>
          </a:p>
          <a:p>
            <a:pPr lvl="1">
              <a:defRPr>
                <a:effectLst/>
              </a:defRPr>
            </a:pPr>
            <a:r>
              <a:t>內文層級二</a:t>
            </a:r>
          </a:p>
          <a:p>
            <a:pPr lvl="2">
              <a:defRPr>
                <a:effectLst/>
              </a:defRPr>
            </a:pPr>
            <a:r>
              <a:t>內文層級三</a:t>
            </a:r>
          </a:p>
          <a:p>
            <a:pPr lvl="3">
              <a:defRPr>
                <a:effectLst/>
              </a:defRPr>
            </a:pPr>
            <a:r>
              <a:t>內文層級四</a:t>
            </a:r>
          </a:p>
          <a:p>
            <a:pPr lvl="4">
              <a:defRPr>
                <a:effectLst/>
              </a:defRPr>
            </a:pPr>
            <a:r>
              <a:t>內文層級五</a:t>
            </a:r>
          </a:p>
        </p:txBody>
      </p:sp>
      <p:sp>
        <p:nvSpPr>
          <p:cNvPr id="9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1778000" y="1765300"/>
            <a:ext cx="10464800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1778000" y="5029200"/>
            <a:ext cx="10464800" cy="154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53899" y="9166859"/>
            <a:ext cx="453239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dustinstansbury/beyond-cron-an-introduction-to-workflow-management-systems-19987afcdb5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y-quizlet-chose-apache-airflow-for-executing-data-workflows-3f97d40e957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y-quizlet-chose-apache-airflow-for-executing-data-workflows-3f97d40e957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hyperlink" Target="https://en.wikipedia.org/wiki/Apache_Airflo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dustinstansbury/understanding-apache-airflows-key-concepts-a96efed52b1a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eno199/AirflowBasic" TargetMode="External"/><Relationship Id="rId3" Type="http://schemas.openxmlformats.org/officeDocument/2006/relationships/notesSlide" Target="../notesSlides/notesSlide21.xml"/><Relationship Id="rId7" Type="http://schemas.openxmlformats.org/officeDocument/2006/relationships/hyperlink" Target="https://medium.com/@dustinstansbury/understanding-apache-airflows-key-concepts-a96efed52b1a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s://airflow.apache.org/docs/stable/concept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4" Type="http://schemas.openxmlformats.org/officeDocument/2006/relationships/image" Target="../media/image36.t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hyperlink" Target="https://en.wikipedia.org/wiki/Extract,_transform,_load" TargetMode="External"/><Relationship Id="rId5" Type="http://schemas.openxmlformats.org/officeDocument/2006/relationships/hyperlink" Target="https://docs.microsoft.com/zh-tw/azure/architecture/data-guide/images/etl.png" TargetMode="External"/><Relationship Id="rId4" Type="http://schemas.openxmlformats.org/officeDocument/2006/relationships/image" Target="../media/image5.t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dustinstansbury/how-quizlet-uses-apache-airflow-in-practice-a903cbb5626d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etl-and-how-it-changed-over-time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Apache_Airflow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orkflow.servicenow.com/learn/digital-workflows-and-automation/what-is-a-workflow/" TargetMode="External"/><Relationship Id="rId5" Type="http://schemas.openxmlformats.org/officeDocument/2006/relationships/hyperlink" Target="https://en.wikipedia.org/wiki/Extract,_transform,_load" TargetMode="External"/><Relationship Id="rId4" Type="http://schemas.openxmlformats.org/officeDocument/2006/relationships/hyperlink" Target="https://docs.microsoft.com/zh-tw/azure/architecture/data-guide/images/etl.png" TargetMode="External"/><Relationship Id="rId9" Type="http://schemas.openxmlformats.org/officeDocument/2006/relationships/hyperlink" Target="https://airflow.apache.org/docs/stable/concepts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dustinstansbury/understanding-apache-airflows-key-concepts-a96efed52b1a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medium.com/@dustinstansbury/how-quizlet-uses-apache-airflow-in-practice-a903cbb5626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owardsdatascience.com/why-quizlet-chose-apache-airflow-for-executing-data-workflows-3f97d40e9571" TargetMode="External"/><Relationship Id="rId5" Type="http://schemas.openxmlformats.org/officeDocument/2006/relationships/hyperlink" Target="https://leemeng.tw/a-story-about-airflow-and-data-engineering-using-how-to-use-python-to-catch-up-with-latest-comics-as-an-example.html" TargetMode="External"/><Relationship Id="rId4" Type="http://schemas.openxmlformats.org/officeDocument/2006/relationships/hyperlink" Target="https://workflow.servicenow.com/learn/digital-workflows-and-automation/what-is-a-workflow/" TargetMode="External"/><Relationship Id="rId9" Type="http://schemas.openxmlformats.org/officeDocument/2006/relationships/hyperlink" Target="https://medium.com/@dustinstansbury/beyond-cron-an-introduction-to-workflow-management-systems-19987afcdb5e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flow.servicenow.com/learn/digital-workflows-and-automation/what-is-a-workflow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zone.com/articles/etl-and-how-it-changed-over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irflow 於 ETL 的初步應用"/>
          <p:cNvSpPr txBox="1">
            <a:spLocks noGrp="1"/>
          </p:cNvSpPr>
          <p:nvPr>
            <p:ph type="ctrTitle"/>
          </p:nvPr>
        </p:nvSpPr>
        <p:spPr>
          <a:xfrm>
            <a:off x="1777999" y="2459566"/>
            <a:ext cx="10464801" cy="3124201"/>
          </a:xfrm>
          <a:prstGeom prst="rect">
            <a:avLst/>
          </a:prstGeom>
        </p:spPr>
        <p:txBody>
          <a:bodyPr/>
          <a:lstStyle>
            <a:lvl1pPr defTabSz="342900">
              <a:tabLst>
                <a:tab pos="1117600" algn="l"/>
              </a:tabLst>
              <a:defRPr sz="7050">
                <a:effectLst>
                  <a:outerShdw blurRad="19050" dist="19050" dir="2700000" rotWithShape="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/>
              <a:t>Airflow </a:t>
            </a:r>
            <a:r>
              <a:rPr dirty="0" err="1"/>
              <a:t>於</a:t>
            </a:r>
            <a:r>
              <a:rPr dirty="0"/>
              <a:t> ETL </a:t>
            </a:r>
            <a:r>
              <a:rPr dirty="0" err="1"/>
              <a:t>的初步應用</a:t>
            </a:r>
            <a:endParaRPr dirty="0"/>
          </a:p>
        </p:txBody>
      </p:sp>
      <p:sp>
        <p:nvSpPr>
          <p:cNvPr id="138" name="Zeno Peng"/>
          <p:cNvSpPr txBox="1">
            <a:spLocks noGrp="1"/>
          </p:cNvSpPr>
          <p:nvPr>
            <p:ph type="subTitle" sz="quarter" idx="1"/>
          </p:nvPr>
        </p:nvSpPr>
        <p:spPr>
          <a:xfrm>
            <a:off x="1777999" y="5583767"/>
            <a:ext cx="10464800" cy="1549400"/>
          </a:xfrm>
          <a:prstGeom prst="rect">
            <a:avLst/>
          </a:prstGeom>
        </p:spPr>
        <p:txBody>
          <a:bodyPr/>
          <a:lstStyle/>
          <a:p>
            <a:r>
              <a:rPr dirty="0"/>
              <a:t>Zeno Peng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ETL Scheduling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ETL Scheduling Problems</a:t>
            </a:r>
          </a:p>
        </p:txBody>
      </p:sp>
      <p:sp>
        <p:nvSpPr>
          <p:cNvPr id="201" name="Complex Dependency : variety data and function…"/>
          <p:cNvSpPr txBox="1">
            <a:spLocks noGrp="1"/>
          </p:cNvSpPr>
          <p:nvPr>
            <p:ph type="body" idx="1"/>
          </p:nvPr>
        </p:nvSpPr>
        <p:spPr>
          <a:xfrm>
            <a:off x="1968500" y="3431349"/>
            <a:ext cx="9753600" cy="5842000"/>
          </a:xfrm>
          <a:prstGeom prst="rect">
            <a:avLst/>
          </a:prstGeom>
        </p:spPr>
        <p:txBody>
          <a:bodyPr anchor="t"/>
          <a:lstStyle/>
          <a:p>
            <a:pPr marL="496951" indent="-496951" defTabSz="416052">
              <a:spcBef>
                <a:spcPts val="4500"/>
              </a:spcBef>
              <a:defRPr sz="3640">
                <a:effectLst/>
              </a:defRPr>
            </a:pPr>
            <a:r>
              <a:rPr lang="en-US" altLang="zh-TW" b="1" dirty="0">
                <a:solidFill>
                  <a:srgbClr val="007F3A"/>
                </a:solidFill>
              </a:rPr>
              <a:t>Murphy’s Law</a:t>
            </a:r>
            <a:r>
              <a:rPr lang="en-US" altLang="zh-TW" dirty="0"/>
              <a:t>: anything that can go wrong will go wrong</a:t>
            </a:r>
            <a:endParaRPr lang="en-US" b="1" dirty="0">
              <a:solidFill>
                <a:srgbClr val="007F3A"/>
              </a:solidFill>
            </a:endParaRPr>
          </a:p>
          <a:p>
            <a:pPr marL="496951" indent="-496951" defTabSz="416052">
              <a:spcBef>
                <a:spcPts val="4500"/>
              </a:spcBef>
              <a:defRPr sz="3640">
                <a:effectLst/>
              </a:defRPr>
            </a:pPr>
            <a:r>
              <a:rPr lang="en-US" b="1" dirty="0">
                <a:solidFill>
                  <a:srgbClr val="007F3A"/>
                </a:solidFill>
              </a:rPr>
              <a:t>Much time for Debugging and M</a:t>
            </a:r>
            <a:r>
              <a:rPr lang="en-US" altLang="zh-TW" b="1" dirty="0">
                <a:solidFill>
                  <a:srgbClr val="007F3A"/>
                </a:solidFill>
              </a:rPr>
              <a:t>aintenance</a:t>
            </a:r>
            <a:r>
              <a:rPr dirty="0"/>
              <a:t>: </a:t>
            </a:r>
            <a:r>
              <a:rPr dirty="0">
                <a:solidFill>
                  <a:schemeClr val="bg1"/>
                </a:solidFill>
              </a:rPr>
              <a:t>variety data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dirty="0">
                <a:solidFill>
                  <a:schemeClr val="bg1"/>
                </a:solidFill>
              </a:rPr>
              <a:t>function</a:t>
            </a:r>
            <a:r>
              <a:rPr lang="en-US" dirty="0">
                <a:solidFill>
                  <a:schemeClr val="bg1"/>
                </a:solidFill>
              </a:rPr>
              <a:t>s </a:t>
            </a:r>
            <a:r>
              <a:rPr lang="en-US" altLang="zh-TW" dirty="0">
                <a:solidFill>
                  <a:schemeClr val="bg1"/>
                </a:solidFill>
              </a:rPr>
              <a:t>complex dependency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2" name="https://medium.com/@dustinstansbury/beyond-cron-an-introduction-to-workflow-management-systems-19987afcdb5e"/>
          <p:cNvSpPr txBox="1"/>
          <p:nvPr/>
        </p:nvSpPr>
        <p:spPr>
          <a:xfrm>
            <a:off x="881349" y="9105900"/>
            <a:ext cx="9172632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https://medium.com/@dustinstansbury/beyond-cron-an-introduction-to-workflow-management-systems-19987afcdb5e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irflow Benefits Job Scheduling"/>
          <p:cNvSpPr txBox="1">
            <a:spLocks noGrp="1"/>
          </p:cNvSpPr>
          <p:nvPr>
            <p:ph type="title"/>
          </p:nvPr>
        </p:nvSpPr>
        <p:spPr>
          <a:xfrm>
            <a:off x="881349" y="120650"/>
            <a:ext cx="11920251" cy="2590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Airflow Benefits Job Scheduling</a:t>
            </a:r>
          </a:p>
        </p:txBody>
      </p:sp>
      <p:sp>
        <p:nvSpPr>
          <p:cNvPr id="208" name="https://towardsdatascience.com/why-quizlet-chose-apache-airflow-for-executing-data-workflows-3f97d40e9571"/>
          <p:cNvSpPr txBox="1"/>
          <p:nvPr/>
        </p:nvSpPr>
        <p:spPr>
          <a:xfrm>
            <a:off x="881349" y="9105900"/>
            <a:ext cx="8653687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 dirty="0">
                <a:hlinkClick r:id="rId3"/>
              </a:rPr>
              <a:t>https://towardsdatascience.com/why-quizlet-chose-apache-airflow-for-executing-data-workflows-3f97d40e9571</a:t>
            </a:r>
          </a:p>
        </p:txBody>
      </p:sp>
      <p:sp>
        <p:nvSpPr>
          <p:cNvPr id="8" name="No failures and retries: unforeseen failures for the tasks.…">
            <a:extLst>
              <a:ext uri="{FF2B5EF4-FFF2-40B4-BE49-F238E27FC236}">
                <a16:creationId xmlns:a16="http://schemas.microsoft.com/office/drawing/2014/main" id="{0EE216E6-1B01-5542-B163-D8C56EDDA609}"/>
              </a:ext>
            </a:extLst>
          </p:cNvPr>
          <p:cNvSpPr txBox="1">
            <a:spLocks/>
          </p:cNvSpPr>
          <p:nvPr/>
        </p:nvSpPr>
        <p:spPr>
          <a:xfrm>
            <a:off x="2120900" y="2895600"/>
            <a:ext cx="9753600" cy="584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46100" marR="0" indent="-546100" algn="l" defTabSz="457200" rtl="0" latinLnBrk="0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ClrTx/>
              <a:buSzPct val="35000"/>
              <a:buFontTx/>
              <a:buBlip>
                <a:blip r:embed="rId4"/>
              </a:buBlip>
              <a:tabLst/>
              <a:defRPr sz="4000" b="0" i="0" u="none" strike="noStrike" cap="none" spc="0" baseline="0">
                <a:solidFill>
                  <a:srgbClr val="363929"/>
                </a:solidFill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Optima"/>
              </a:defRPr>
            </a:lvl1pPr>
            <a:lvl2pPr marL="1092200" marR="0" indent="-546100" algn="l" defTabSz="457200" rtl="0" latinLnBrk="0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ClrTx/>
              <a:buSzPct val="35000"/>
              <a:buFontTx/>
              <a:buBlip>
                <a:blip r:embed="rId4"/>
              </a:buBlip>
              <a:tabLst/>
              <a:defRPr sz="4000" b="0" i="0" u="none" strike="noStrike" cap="none" spc="0" baseline="0">
                <a:solidFill>
                  <a:srgbClr val="363929"/>
                </a:solidFill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Optima"/>
              </a:defRPr>
            </a:lvl2pPr>
            <a:lvl3pPr marL="1638300" marR="0" indent="-546100" algn="l" defTabSz="457200" rtl="0" latinLnBrk="0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ClrTx/>
              <a:buSzPct val="35000"/>
              <a:buFontTx/>
              <a:buBlip>
                <a:blip r:embed="rId4"/>
              </a:buBlip>
              <a:tabLst/>
              <a:defRPr sz="4000" b="0" i="0" u="none" strike="noStrike" cap="none" spc="0" baseline="0">
                <a:solidFill>
                  <a:srgbClr val="363929"/>
                </a:solidFill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Optima"/>
              </a:defRPr>
            </a:lvl3pPr>
            <a:lvl4pPr marL="2184400" marR="0" indent="-546100" algn="l" defTabSz="457200" rtl="0" latinLnBrk="0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ClrTx/>
              <a:buSzPct val="35000"/>
              <a:buFontTx/>
              <a:buBlip>
                <a:blip r:embed="rId4"/>
              </a:buBlip>
              <a:tabLst/>
              <a:defRPr sz="4000" b="0" i="0" u="none" strike="noStrike" cap="none" spc="0" baseline="0">
                <a:solidFill>
                  <a:srgbClr val="363929"/>
                </a:solidFill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Optima"/>
              </a:defRPr>
            </a:lvl4pPr>
            <a:lvl5pPr marL="2730500" marR="0" indent="-546100" algn="l" defTabSz="457200" rtl="0" latinLnBrk="0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ClrTx/>
              <a:buSzPct val="35000"/>
              <a:buFontTx/>
              <a:buBlip>
                <a:blip r:embed="rId4"/>
              </a:buBlip>
              <a:tabLst/>
              <a:defRPr sz="4000" b="0" i="0" u="none" strike="noStrike" cap="none" spc="0" baseline="0">
                <a:solidFill>
                  <a:srgbClr val="363929"/>
                </a:solidFill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Optima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363929"/>
                </a:solidFill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Optima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363929"/>
                </a:solidFill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Optima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363929"/>
                </a:solidFill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Optima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363929"/>
                </a:solidFill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Optima"/>
              </a:defRPr>
            </a:lvl9pPr>
          </a:lstStyle>
          <a:p>
            <a:r>
              <a:rPr lang="en-US" altLang="zh-TW" b="1" dirty="0">
                <a:solidFill>
                  <a:srgbClr val="007F3A"/>
                </a:solidFill>
                <a:effectLst/>
              </a:rPr>
              <a:t>Retry Failed Task</a:t>
            </a:r>
            <a:r>
              <a:rPr lang="en-US" altLang="zh-TW" dirty="0">
                <a:effectLst/>
              </a:rPr>
              <a:t>: set retry time and send mail </a:t>
            </a:r>
            <a:endParaRPr lang="en-US" altLang="zh-TW" b="1" dirty="0">
              <a:solidFill>
                <a:srgbClr val="007F3A"/>
              </a:solidFill>
            </a:endParaRPr>
          </a:p>
          <a:p>
            <a:r>
              <a:rPr lang="en-US" altLang="zh-TW" b="1" dirty="0">
                <a:solidFill>
                  <a:srgbClr val="007F3A"/>
                </a:solidFill>
              </a:rPr>
              <a:t>Dependency between tasks</a:t>
            </a:r>
            <a:r>
              <a:rPr lang="en-US" altLang="zh-TW" dirty="0">
                <a:effectLst/>
              </a:rPr>
              <a:t>: define tasks clearly, </a:t>
            </a:r>
            <a:r>
              <a:rPr lang="en-US" altLang="zh-TW" dirty="0"/>
              <a:t>increase workflow efficiency</a:t>
            </a:r>
            <a:endParaRPr lang="en-US" altLang="zh-TW" dirty="0">
              <a:effectLst/>
            </a:endParaRPr>
          </a:p>
          <a:p>
            <a:r>
              <a:rPr lang="en-US" altLang="zh-TW" b="1" dirty="0">
                <a:solidFill>
                  <a:srgbClr val="007F3A"/>
                </a:solidFill>
                <a:effectLst/>
              </a:rPr>
              <a:t>Web-UI</a:t>
            </a:r>
            <a:r>
              <a:rPr lang="en-US" altLang="zh-TW" dirty="0">
                <a:effectLst/>
              </a:rPr>
              <a:t>: visualized task states, execution time, monitoring, logging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irflow Benefits Job Scheduling"/>
          <p:cNvSpPr txBox="1">
            <a:spLocks noGrp="1"/>
          </p:cNvSpPr>
          <p:nvPr>
            <p:ph type="title"/>
          </p:nvPr>
        </p:nvSpPr>
        <p:spPr>
          <a:xfrm>
            <a:off x="881349" y="120650"/>
            <a:ext cx="11920251" cy="2590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Airflow </a:t>
            </a:r>
            <a:r>
              <a:rPr lang="en-US" dirty="0">
                <a:solidFill>
                  <a:schemeClr val="bg1"/>
                </a:solidFill>
              </a:rPr>
              <a:t>Web-UI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8" name="https://towardsdatascience.com/why-quizlet-chose-apache-airflow-for-executing-data-workflows-3f97d40e9571"/>
          <p:cNvSpPr txBox="1"/>
          <p:nvPr/>
        </p:nvSpPr>
        <p:spPr>
          <a:xfrm>
            <a:off x="881349" y="9105900"/>
            <a:ext cx="8653687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 dirty="0">
                <a:hlinkClick r:id="rId3"/>
              </a:rPr>
              <a:t>https://towardsdatascience.com/why-quizlet-chose-apache-airflow-for-executing-data-workflows-3f97d40e9571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1DB0D3-680C-4E45-AD23-A05A926F8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58" y="6595531"/>
            <a:ext cx="11164126" cy="25103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B6F8906-545D-0349-8E3E-76BDF07E1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58" y="2052531"/>
            <a:ext cx="9973632" cy="45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1565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Airflow Introduction"/>
          <p:cNvSpPr txBox="1">
            <a:spLocks noGrp="1"/>
          </p:cNvSpPr>
          <p:nvPr>
            <p:ph type="title"/>
          </p:nvPr>
        </p:nvSpPr>
        <p:spPr>
          <a:xfrm>
            <a:off x="1714499" y="3581400"/>
            <a:ext cx="9575801" cy="25908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Airflow Introduction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irflow 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Airflow Introduction</a:t>
            </a:r>
          </a:p>
        </p:txBody>
      </p:sp>
      <p:sp>
        <p:nvSpPr>
          <p:cNvPr id="220" name="Open source from Airbnb in June 2015, now is Apache Projec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3"/>
              </a:buBlip>
              <a:defRPr>
                <a:effectLst/>
              </a:defRPr>
            </a:pPr>
            <a:r>
              <a:rPr lang="en-US" dirty="0"/>
              <a:t>open source from Airbnb in June 2015, </a:t>
            </a:r>
            <a:r>
              <a:rPr dirty="0"/>
              <a:t>now is Apache Project.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rPr dirty="0"/>
              <a:t>Airflow is </a:t>
            </a:r>
            <a:r>
              <a:rPr lang="en-US" dirty="0"/>
              <a:t>written in</a:t>
            </a:r>
            <a:r>
              <a:rPr dirty="0"/>
              <a:t> </a:t>
            </a:r>
            <a:r>
              <a:rPr lang="en-US" dirty="0"/>
              <a:t>python for  </a:t>
            </a:r>
            <a:r>
              <a:rPr dirty="0"/>
              <a:t>workflow management.</a:t>
            </a:r>
          </a:p>
        </p:txBody>
      </p:sp>
      <p:sp>
        <p:nvSpPr>
          <p:cNvPr id="221" name="https://en.wikipedia.org/wiki/Apache_Airflow"/>
          <p:cNvSpPr txBox="1"/>
          <p:nvPr/>
        </p:nvSpPr>
        <p:spPr>
          <a:xfrm>
            <a:off x="881349" y="9105900"/>
            <a:ext cx="3634644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dirty="0">
                <a:hlinkClick r:id="rId4"/>
              </a:rPr>
              <a:t>https://en.wikipedia.org/wiki/Apache_Airflow</a:t>
            </a:r>
          </a:p>
        </p:txBody>
      </p:sp>
      <p:pic>
        <p:nvPicPr>
          <p:cNvPr id="222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599" y="7656147"/>
            <a:ext cx="2930683" cy="1449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CECB1BE6-3D08-2540-827C-AEF8165C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00" y="3849341"/>
            <a:ext cx="5738432" cy="424336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4F58EDA-4BF7-5648-B39F-7CBAF4E40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00" y="4629274"/>
            <a:ext cx="4449416" cy="3254942"/>
          </a:xfrm>
          <a:prstGeom prst="rect">
            <a:avLst/>
          </a:prstGeom>
        </p:spPr>
      </p:pic>
      <p:sp>
        <p:nvSpPr>
          <p:cNvPr id="227" name="Airflow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2">
                    <a:lumMod val="10000"/>
                  </a:schemeClr>
                </a:solidFill>
              </a:rPr>
              <a:t>Airflow Concepts</a:t>
            </a:r>
          </a:p>
        </p:txBody>
      </p:sp>
      <p:sp>
        <p:nvSpPr>
          <p:cNvPr id="234" name="矩形"/>
          <p:cNvSpPr/>
          <p:nvPr/>
        </p:nvSpPr>
        <p:spPr>
          <a:xfrm>
            <a:off x="6877916" y="4844468"/>
            <a:ext cx="5293066" cy="3096898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5" name="DAG"/>
          <p:cNvSpPr txBox="1"/>
          <p:nvPr/>
        </p:nvSpPr>
        <p:spPr>
          <a:xfrm>
            <a:off x="8892318" y="4130014"/>
            <a:ext cx="95859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r>
              <a:rPr b="0" dirty="0"/>
              <a:t>DAG</a:t>
            </a:r>
          </a:p>
        </p:txBody>
      </p:sp>
      <p:sp>
        <p:nvSpPr>
          <p:cNvPr id="236" name="DAG (Directed Acyclic Graph) : A collection of tasks, reflects the dependencies"/>
          <p:cNvSpPr txBox="1"/>
          <p:nvPr/>
        </p:nvSpPr>
        <p:spPr>
          <a:xfrm>
            <a:off x="1821600" y="2178000"/>
            <a:ext cx="9753600" cy="1031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r>
              <a:rPr b="1" dirty="0"/>
              <a:t>DAG (Directed Acyclic Graph)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a</a:t>
            </a:r>
            <a:r>
              <a:rPr dirty="0"/>
              <a:t> collection of tasks, reflects the dependencies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17914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irflow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2">
                    <a:lumMod val="10000"/>
                  </a:schemeClr>
                </a:solidFill>
              </a:rPr>
              <a:t>Airflow Concepts</a:t>
            </a:r>
          </a:p>
        </p:txBody>
      </p:sp>
      <p:sp>
        <p:nvSpPr>
          <p:cNvPr id="229" name="Operators"/>
          <p:cNvSpPr txBox="1"/>
          <p:nvPr/>
        </p:nvSpPr>
        <p:spPr>
          <a:xfrm>
            <a:off x="1965300" y="3096000"/>
            <a:ext cx="935993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7100"/>
                </a:solidFill>
              </a:defRPr>
            </a:lvl1pPr>
          </a:lstStyle>
          <a:p>
            <a:r>
              <a:rPr b="1" dirty="0"/>
              <a:t>Operator</a:t>
            </a:r>
            <a:r>
              <a:rPr lang="en-US" b="1" dirty="0"/>
              <a:t>s: </a:t>
            </a:r>
            <a:r>
              <a:rPr lang="en-US" dirty="0"/>
              <a:t>d</a:t>
            </a:r>
            <a:r>
              <a:rPr lang="en-US" altLang="zh-TW" dirty="0"/>
              <a:t>etermine what actually gets done by a task</a:t>
            </a:r>
          </a:p>
          <a:p>
            <a:endParaRPr dirty="0"/>
          </a:p>
        </p:txBody>
      </p:sp>
      <p:sp>
        <p:nvSpPr>
          <p:cNvPr id="238" name="Determine what actually…"/>
          <p:cNvSpPr txBox="1"/>
          <p:nvPr/>
        </p:nvSpPr>
        <p:spPr>
          <a:xfrm>
            <a:off x="3506400" y="3804513"/>
            <a:ext cx="857250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solidFill>
                  <a:srgbClr val="017100"/>
                </a:solidFill>
              </a:defRPr>
            </a:pP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5F1F61-28CF-6946-BEFC-57F6E66E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100" y="5004120"/>
            <a:ext cx="10337800" cy="8519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67082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35071BA0-2B7E-184E-87CE-13B2B6E9B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018" y="3773673"/>
            <a:ext cx="5738432" cy="4243361"/>
          </a:xfrm>
          <a:prstGeom prst="rect">
            <a:avLst/>
          </a:prstGeom>
        </p:spPr>
      </p:pic>
      <p:sp>
        <p:nvSpPr>
          <p:cNvPr id="227" name="Airflow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2">
                    <a:lumMod val="10000"/>
                  </a:schemeClr>
                </a:solidFill>
              </a:rPr>
              <a:t>Airflow Concepts</a:t>
            </a:r>
          </a:p>
        </p:txBody>
      </p:sp>
      <p:sp>
        <p:nvSpPr>
          <p:cNvPr id="228" name="Tasks"/>
          <p:cNvSpPr txBox="1"/>
          <p:nvPr/>
        </p:nvSpPr>
        <p:spPr>
          <a:xfrm>
            <a:off x="9129710" y="4818172"/>
            <a:ext cx="22144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FF9300"/>
                </a:solidFill>
              </a:defRPr>
            </a:lvl1pPr>
          </a:lstStyle>
          <a:p>
            <a:r>
              <a:rPr dirty="0"/>
              <a:t>Tasks</a:t>
            </a:r>
            <a:endParaRPr lang="en-US" altLang="zh-TW" dirty="0"/>
          </a:p>
          <a:p>
            <a:r>
              <a:rPr lang="en-US" dirty="0"/>
              <a:t> </a:t>
            </a:r>
            <a:endParaRPr dirty="0"/>
          </a:p>
        </p:txBody>
      </p:sp>
      <p:sp>
        <p:nvSpPr>
          <p:cNvPr id="230" name="線條"/>
          <p:cNvSpPr/>
          <p:nvPr/>
        </p:nvSpPr>
        <p:spPr>
          <a:xfrm flipH="1">
            <a:off x="7639049" y="5331133"/>
            <a:ext cx="1978553" cy="1145389"/>
          </a:xfrm>
          <a:prstGeom prst="line">
            <a:avLst/>
          </a:prstGeom>
          <a:ln w="508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線條"/>
          <p:cNvSpPr/>
          <p:nvPr/>
        </p:nvSpPr>
        <p:spPr>
          <a:xfrm flipH="1">
            <a:off x="6196272" y="5082026"/>
            <a:ext cx="3119177" cy="103872"/>
          </a:xfrm>
          <a:prstGeom prst="line">
            <a:avLst/>
          </a:prstGeom>
          <a:ln w="508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7" name="Defines a unit of work in a DAG"/>
          <p:cNvSpPr txBox="1"/>
          <p:nvPr/>
        </p:nvSpPr>
        <p:spPr>
          <a:xfrm>
            <a:off x="9617604" y="3738792"/>
            <a:ext cx="10265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9300"/>
                </a:solidFill>
              </a:defRPr>
            </a:lvl1pPr>
          </a:lstStyle>
          <a:p>
            <a:endParaRPr dirty="0"/>
          </a:p>
        </p:txBody>
      </p:sp>
      <p:sp>
        <p:nvSpPr>
          <p:cNvPr id="21" name="Tasks">
            <a:extLst>
              <a:ext uri="{FF2B5EF4-FFF2-40B4-BE49-F238E27FC236}">
                <a16:creationId xmlns:a16="http://schemas.microsoft.com/office/drawing/2014/main" id="{0F2B2E60-F89E-ED48-9998-233EE89EC60D}"/>
              </a:ext>
            </a:extLst>
          </p:cNvPr>
          <p:cNvSpPr txBox="1"/>
          <p:nvPr/>
        </p:nvSpPr>
        <p:spPr>
          <a:xfrm>
            <a:off x="1821600" y="2178000"/>
            <a:ext cx="509058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FF9300"/>
                </a:solidFill>
              </a:defRPr>
            </a:lvl1pPr>
          </a:lstStyle>
          <a:p>
            <a:r>
              <a:rPr b="1" dirty="0"/>
              <a:t>Tasks</a:t>
            </a:r>
            <a:r>
              <a:rPr lang="en-US" dirty="0"/>
              <a:t>: d</a:t>
            </a:r>
            <a:r>
              <a:rPr lang="en-US" altLang="zh-TW" dirty="0"/>
              <a:t>efines a unit of work</a:t>
            </a:r>
          </a:p>
          <a:p>
            <a:r>
              <a:rPr lang="en-US" dirty="0"/>
              <a:t> 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30011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D0777EB-079B-F347-A5BF-A53FD8C0C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473" y="2564858"/>
            <a:ext cx="4545151" cy="6721702"/>
          </a:xfrm>
          <a:prstGeom prst="rect">
            <a:avLst/>
          </a:prstGeom>
        </p:spPr>
      </p:pic>
      <p:sp>
        <p:nvSpPr>
          <p:cNvPr id="280" name="Airflow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Airflow Concepts</a:t>
            </a:r>
          </a:p>
        </p:txBody>
      </p:sp>
      <p:sp>
        <p:nvSpPr>
          <p:cNvPr id="284" name="Execution Date"/>
          <p:cNvSpPr txBox="1"/>
          <p:nvPr/>
        </p:nvSpPr>
        <p:spPr>
          <a:xfrm>
            <a:off x="1821600" y="2178943"/>
            <a:ext cx="780021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8DC6"/>
                </a:solidFill>
              </a:defRPr>
            </a:lvl1pPr>
          </a:lstStyle>
          <a:p>
            <a:r>
              <a:rPr b="1" dirty="0"/>
              <a:t>Execution Date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altLang="zh-TW" dirty="0"/>
              <a:t>running for a particular time</a:t>
            </a:r>
            <a:r>
              <a:rPr b="1" dirty="0"/>
              <a:t> </a:t>
            </a:r>
          </a:p>
        </p:txBody>
      </p:sp>
      <p:sp>
        <p:nvSpPr>
          <p:cNvPr id="285" name="矩形"/>
          <p:cNvSpPr/>
          <p:nvPr/>
        </p:nvSpPr>
        <p:spPr>
          <a:xfrm>
            <a:off x="5276850" y="3129115"/>
            <a:ext cx="3524250" cy="1233335"/>
          </a:xfrm>
          <a:prstGeom prst="rect">
            <a:avLst/>
          </a:prstGeom>
          <a:ln w="50800">
            <a:solidFill>
              <a:srgbClr val="FF8DC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4" name="DAG Runs and task instances…"/>
          <p:cNvSpPr txBox="1"/>
          <p:nvPr/>
        </p:nvSpPr>
        <p:spPr>
          <a:xfrm>
            <a:off x="10818094" y="2880783"/>
            <a:ext cx="2099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8DC6"/>
                </a:solidFill>
              </a:defRPr>
            </a:pPr>
            <a:r>
              <a:rPr dirty="0"/>
              <a:t> 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D0777EB-079B-F347-A5BF-A53FD8C0C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473" y="2564858"/>
            <a:ext cx="4545151" cy="6721702"/>
          </a:xfrm>
          <a:prstGeom prst="rect">
            <a:avLst/>
          </a:prstGeom>
        </p:spPr>
      </p:pic>
      <p:sp>
        <p:nvSpPr>
          <p:cNvPr id="280" name="Airflow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Airflow Concepts</a:t>
            </a:r>
          </a:p>
        </p:txBody>
      </p:sp>
      <p:sp>
        <p:nvSpPr>
          <p:cNvPr id="7" name="圓角矩形">
            <a:extLst>
              <a:ext uri="{FF2B5EF4-FFF2-40B4-BE49-F238E27FC236}">
                <a16:creationId xmlns:a16="http://schemas.microsoft.com/office/drawing/2014/main" id="{5108070F-8F48-E34D-83B9-121FF2058F58}"/>
              </a:ext>
            </a:extLst>
          </p:cNvPr>
          <p:cNvSpPr/>
          <p:nvPr/>
        </p:nvSpPr>
        <p:spPr>
          <a:xfrm>
            <a:off x="6845300" y="4180314"/>
            <a:ext cx="514349" cy="5106246"/>
          </a:xfrm>
          <a:prstGeom prst="roundRect">
            <a:avLst>
              <a:gd name="adj" fmla="val 50000"/>
            </a:avLst>
          </a:prstGeom>
          <a:ln w="8255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DagRun">
            <a:extLst>
              <a:ext uri="{FF2B5EF4-FFF2-40B4-BE49-F238E27FC236}">
                <a16:creationId xmlns:a16="http://schemas.microsoft.com/office/drawing/2014/main" id="{31556529-8B2E-5A43-93C3-DD84E2F4961B}"/>
              </a:ext>
            </a:extLst>
          </p:cNvPr>
          <p:cNvSpPr txBox="1"/>
          <p:nvPr/>
        </p:nvSpPr>
        <p:spPr>
          <a:xfrm>
            <a:off x="1821600" y="2178942"/>
            <a:ext cx="8723542" cy="5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4D80"/>
                </a:solidFill>
              </a:defRPr>
            </a:lvl1pPr>
          </a:lstStyle>
          <a:p>
            <a:r>
              <a:rPr b="1" dirty="0" err="1"/>
              <a:t>DagRun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an</a:t>
            </a:r>
            <a:r>
              <a:rPr lang="en-US" b="1" dirty="0"/>
              <a:t> </a:t>
            </a:r>
            <a:r>
              <a:rPr lang="en-US" altLang="zh-TW" dirty="0"/>
              <a:t>instance of a DAG for a particular time</a:t>
            </a:r>
            <a:r>
              <a:rPr lang="en-US" b="1" dirty="0"/>
              <a:t> </a:t>
            </a:r>
            <a:endParaRPr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08347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bout 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>
                <a:solidFill>
                  <a:schemeClr val="bg2">
                    <a:lumMod val="10000"/>
                  </a:schemeClr>
                </a:solidFill>
              </a:rPr>
              <a:t>About me</a:t>
            </a:r>
          </a:p>
        </p:txBody>
      </p:sp>
      <p:sp>
        <p:nvSpPr>
          <p:cNvPr id="141" name="Zeno Pe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rPr dirty="0"/>
              <a:t>Zeno Peng 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rPr dirty="0"/>
              <a:t>Data Engineer</a:t>
            </a:r>
            <a:endParaRPr lang="en-US" dirty="0"/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rPr lang="en-US" dirty="0"/>
              <a:t>NLP, data flow, scheduling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D0777EB-079B-F347-A5BF-A53FD8C0C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473" y="2564858"/>
            <a:ext cx="4545151" cy="6721702"/>
          </a:xfrm>
          <a:prstGeom prst="rect">
            <a:avLst/>
          </a:prstGeom>
        </p:spPr>
      </p:pic>
      <p:sp>
        <p:nvSpPr>
          <p:cNvPr id="280" name="Airflow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Airflow Concepts</a:t>
            </a:r>
          </a:p>
        </p:txBody>
      </p:sp>
      <p:sp>
        <p:nvSpPr>
          <p:cNvPr id="6" name="TaskInstance">
            <a:extLst>
              <a:ext uri="{FF2B5EF4-FFF2-40B4-BE49-F238E27FC236}">
                <a16:creationId xmlns:a16="http://schemas.microsoft.com/office/drawing/2014/main" id="{D00A29CB-EC1E-A046-95F8-8D20A8F4E09B}"/>
              </a:ext>
            </a:extLst>
          </p:cNvPr>
          <p:cNvSpPr txBox="1"/>
          <p:nvPr/>
        </p:nvSpPr>
        <p:spPr>
          <a:xfrm>
            <a:off x="1821600" y="2178000"/>
            <a:ext cx="70485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B51700"/>
                </a:solidFill>
              </a:defRPr>
            </a:lvl1pPr>
          </a:lstStyle>
          <a:p>
            <a:r>
              <a:rPr b="1" dirty="0"/>
              <a:t>Task</a:t>
            </a:r>
            <a:r>
              <a:rPr lang="en-US" b="1" dirty="0"/>
              <a:t> </a:t>
            </a:r>
            <a:r>
              <a:rPr b="1" dirty="0"/>
              <a:t>Instance</a:t>
            </a:r>
            <a:r>
              <a:rPr lang="en-US" dirty="0"/>
              <a:t>: a</a:t>
            </a:r>
            <a:r>
              <a:rPr lang="en-US" altLang="zh-TW" dirty="0"/>
              <a:t>ssociated with a </a:t>
            </a:r>
            <a:r>
              <a:rPr lang="en-US" altLang="zh-TW" dirty="0" err="1"/>
              <a:t>DagRun</a:t>
            </a:r>
            <a:endParaRPr lang="en-US" altLang="zh-TW" dirty="0"/>
          </a:p>
          <a:p>
            <a:endParaRPr dirty="0"/>
          </a:p>
        </p:txBody>
      </p:sp>
      <p:sp>
        <p:nvSpPr>
          <p:cNvPr id="14" name="Associated with a DAG Run">
            <a:extLst>
              <a:ext uri="{FF2B5EF4-FFF2-40B4-BE49-F238E27FC236}">
                <a16:creationId xmlns:a16="http://schemas.microsoft.com/office/drawing/2014/main" id="{49B66075-DD06-2649-AA50-9D8D69D21E1B}"/>
              </a:ext>
            </a:extLst>
          </p:cNvPr>
          <p:cNvSpPr txBox="1"/>
          <p:nvPr/>
        </p:nvSpPr>
        <p:spPr>
          <a:xfrm>
            <a:off x="7732692" y="8597849"/>
            <a:ext cx="10265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51700"/>
                </a:solidFill>
              </a:defRPr>
            </a:lvl1pPr>
          </a:lstStyle>
          <a:p>
            <a:endParaRPr dirty="0"/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FE4EB943-1F59-3841-ABEF-4DB59D26420B}"/>
              </a:ext>
            </a:extLst>
          </p:cNvPr>
          <p:cNvSpPr/>
          <p:nvPr/>
        </p:nvSpPr>
        <p:spPr>
          <a:xfrm>
            <a:off x="6858000" y="5044800"/>
            <a:ext cx="474642" cy="4060156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64708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Airflow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Airflow Concepts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DFB2E8-5591-8848-8408-7270D6845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50" y="4876800"/>
            <a:ext cx="11722700" cy="846291"/>
          </a:xfrm>
          <a:prstGeom prst="rect">
            <a:avLst/>
          </a:prstGeom>
        </p:spPr>
      </p:pic>
      <p:sp>
        <p:nvSpPr>
          <p:cNvPr id="20" name="TaskInstance">
            <a:extLst>
              <a:ext uri="{FF2B5EF4-FFF2-40B4-BE49-F238E27FC236}">
                <a16:creationId xmlns:a16="http://schemas.microsoft.com/office/drawing/2014/main" id="{DF0E9A30-A859-D640-BD35-B7567D6C9C96}"/>
              </a:ext>
            </a:extLst>
          </p:cNvPr>
          <p:cNvSpPr txBox="1"/>
          <p:nvPr/>
        </p:nvSpPr>
        <p:spPr>
          <a:xfrm>
            <a:off x="1821600" y="2178000"/>
            <a:ext cx="78105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B51700"/>
                </a:solidFill>
              </a:defRPr>
            </a:lvl1pPr>
          </a:lstStyle>
          <a:p>
            <a:r>
              <a:rPr lang="en-US" b="1" dirty="0"/>
              <a:t>States</a:t>
            </a:r>
            <a:r>
              <a:rPr lang="en-US" dirty="0"/>
              <a:t>: show </a:t>
            </a:r>
            <a:r>
              <a:rPr lang="en-US" dirty="0" err="1"/>
              <a:t>DagRun</a:t>
            </a:r>
            <a:r>
              <a:rPr lang="en-US" dirty="0"/>
              <a:t> and Task instances states </a:t>
            </a:r>
            <a:endParaRPr lang="en-US" altLang="zh-TW" dirty="0"/>
          </a:p>
          <a:p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68091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Airflow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Airflow Architecture</a:t>
            </a:r>
          </a:p>
        </p:txBody>
      </p:sp>
      <p:pic>
        <p:nvPicPr>
          <p:cNvPr id="3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148" y="2128651"/>
            <a:ext cx="3712504" cy="6732845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https://medium.com/@dustinstansbury/understanding-apache-airflows-key-concepts-a96efed52b1a"/>
          <p:cNvSpPr txBox="1"/>
          <p:nvPr/>
        </p:nvSpPr>
        <p:spPr>
          <a:xfrm>
            <a:off x="881349" y="9109901"/>
            <a:ext cx="7669654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dirty="0">
                <a:hlinkClick r:id="rId4"/>
              </a:rPr>
              <a:t>https://medium.com/@dustinstansbury/understanding-apache-airflows-key-concepts-a96efed52b1a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Demo"/>
          <p:cNvSpPr txBox="1">
            <a:spLocks noGrp="1"/>
          </p:cNvSpPr>
          <p:nvPr>
            <p:ph type="title"/>
          </p:nvPr>
        </p:nvSpPr>
        <p:spPr>
          <a:xfrm>
            <a:off x="1714500" y="3581400"/>
            <a:ext cx="9575801" cy="25908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Demo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Demo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Demo </a:t>
            </a:r>
            <a:r>
              <a:rPr lang="en-US" dirty="0"/>
              <a:t>Workflow</a:t>
            </a:r>
            <a:endParaRPr dirty="0"/>
          </a:p>
        </p:txBody>
      </p:sp>
      <p:sp>
        <p:nvSpPr>
          <p:cNvPr id="390" name="線條"/>
          <p:cNvSpPr/>
          <p:nvPr/>
        </p:nvSpPr>
        <p:spPr>
          <a:xfrm>
            <a:off x="8809913" y="3582467"/>
            <a:ext cx="1" cy="919621"/>
          </a:xfrm>
          <a:prstGeom prst="line">
            <a:avLst/>
          </a:prstGeom>
          <a:ln w="25400">
            <a:solidFill>
              <a:srgbClr val="0171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Transform"/>
          <p:cNvSpPr txBox="1"/>
          <p:nvPr/>
        </p:nvSpPr>
        <p:spPr>
          <a:xfrm>
            <a:off x="10282007" y="4854982"/>
            <a:ext cx="218171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392" name="Extract"/>
          <p:cNvSpPr txBox="1"/>
          <p:nvPr/>
        </p:nvSpPr>
        <p:spPr>
          <a:xfrm>
            <a:off x="10519583" y="2784135"/>
            <a:ext cx="170656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rPr dirty="0"/>
              <a:t>Extract</a:t>
            </a:r>
          </a:p>
        </p:txBody>
      </p:sp>
      <p:sp>
        <p:nvSpPr>
          <p:cNvPr id="393" name="Load"/>
          <p:cNvSpPr txBox="1"/>
          <p:nvPr/>
        </p:nvSpPr>
        <p:spPr>
          <a:xfrm>
            <a:off x="10913378" y="7002814"/>
            <a:ext cx="918973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Load</a:t>
            </a:r>
          </a:p>
        </p:txBody>
      </p:sp>
      <p:sp>
        <p:nvSpPr>
          <p:cNvPr id="394" name="圓角矩形"/>
          <p:cNvSpPr/>
          <p:nvPr/>
        </p:nvSpPr>
        <p:spPr>
          <a:xfrm>
            <a:off x="7542250" y="4502111"/>
            <a:ext cx="2535327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GET article keywords"/>
          <p:cNvSpPr txBox="1"/>
          <p:nvPr/>
        </p:nvSpPr>
        <p:spPr>
          <a:xfrm>
            <a:off x="7592542" y="4621172"/>
            <a:ext cx="2434743" cy="103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GET article keywords</a:t>
            </a:r>
          </a:p>
        </p:txBody>
      </p:sp>
      <p:sp>
        <p:nvSpPr>
          <p:cNvPr id="396" name="圓角矩形"/>
          <p:cNvSpPr/>
          <p:nvPr/>
        </p:nvSpPr>
        <p:spPr>
          <a:xfrm>
            <a:off x="7525198" y="2430124"/>
            <a:ext cx="253532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Crawl from ptt"/>
          <p:cNvSpPr txBox="1"/>
          <p:nvPr/>
        </p:nvSpPr>
        <p:spPr>
          <a:xfrm>
            <a:off x="7575491" y="2549185"/>
            <a:ext cx="2434743" cy="1031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Crawl from </a:t>
            </a:r>
            <a:r>
              <a:rPr dirty="0" err="1"/>
              <a:t>ptt</a:t>
            </a:r>
            <a:endParaRPr dirty="0"/>
          </a:p>
        </p:txBody>
      </p:sp>
      <p:sp>
        <p:nvSpPr>
          <p:cNvPr id="398" name="圓角矩形"/>
          <p:cNvSpPr/>
          <p:nvPr/>
        </p:nvSpPr>
        <p:spPr>
          <a:xfrm>
            <a:off x="7542250" y="6650297"/>
            <a:ext cx="2535327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9" name="Save keywords to DB"/>
          <p:cNvSpPr txBox="1"/>
          <p:nvPr/>
        </p:nvSpPr>
        <p:spPr>
          <a:xfrm>
            <a:off x="7592542" y="6538517"/>
            <a:ext cx="2434744" cy="1501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Save keywords to DB</a:t>
            </a:r>
          </a:p>
        </p:txBody>
      </p:sp>
      <p:sp>
        <p:nvSpPr>
          <p:cNvPr id="400" name="線條"/>
          <p:cNvSpPr/>
          <p:nvPr/>
        </p:nvSpPr>
        <p:spPr>
          <a:xfrm>
            <a:off x="8792862" y="5772111"/>
            <a:ext cx="1" cy="868673"/>
          </a:xfrm>
          <a:prstGeom prst="line">
            <a:avLst/>
          </a:prstGeom>
          <a:ln w="25400">
            <a:solidFill>
              <a:srgbClr val="0171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5" name="影像" descr="影像">
            <a:extLst>
              <a:ext uri="{FF2B5EF4-FFF2-40B4-BE49-F238E27FC236}">
                <a16:creationId xmlns:a16="http://schemas.microsoft.com/office/drawing/2014/main" id="{A5AB329B-B6C3-794C-B058-C39A95441D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6523"/>
          <a:stretch>
            <a:fillRect/>
          </a:stretch>
        </p:blipFill>
        <p:spPr>
          <a:xfrm>
            <a:off x="1380959" y="4611277"/>
            <a:ext cx="5312827" cy="580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影像" descr="影像">
            <a:extLst>
              <a:ext uri="{FF2B5EF4-FFF2-40B4-BE49-F238E27FC236}">
                <a16:creationId xmlns:a16="http://schemas.microsoft.com/office/drawing/2014/main" id="{0BA7F860-B6F2-2340-AFCC-8A9A75CB96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79" b="24165"/>
          <a:stretch/>
        </p:blipFill>
        <p:spPr>
          <a:xfrm>
            <a:off x="2628471" y="5653050"/>
            <a:ext cx="2435028" cy="92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Extract">
            <a:extLst>
              <a:ext uri="{FF2B5EF4-FFF2-40B4-BE49-F238E27FC236}">
                <a16:creationId xmlns:a16="http://schemas.microsoft.com/office/drawing/2014/main" id="{932C0181-C6B3-474B-83B9-280180B37F3F}"/>
              </a:ext>
            </a:extLst>
          </p:cNvPr>
          <p:cNvSpPr txBox="1"/>
          <p:nvPr/>
        </p:nvSpPr>
        <p:spPr>
          <a:xfrm>
            <a:off x="1883438" y="3581064"/>
            <a:ext cx="392509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rPr lang="en-US" dirty="0"/>
              <a:t>Config file: </a:t>
            </a:r>
            <a:r>
              <a:rPr lang="en-US" dirty="0" err="1"/>
              <a:t>airflow.cfg</a:t>
            </a:r>
            <a:endParaRPr dirty="0"/>
          </a:p>
        </p:txBody>
      </p:sp>
      <p:sp>
        <p:nvSpPr>
          <p:cNvPr id="19" name="https://medium.com/@dustinstansbury/understanding-apache-airflows-key-concepts-a96efed52b1a">
            <a:extLst>
              <a:ext uri="{FF2B5EF4-FFF2-40B4-BE49-F238E27FC236}">
                <a16:creationId xmlns:a16="http://schemas.microsoft.com/office/drawing/2014/main" id="{8C5A0E92-79D2-2D4E-B8AC-A4E4E94C96BF}"/>
              </a:ext>
            </a:extLst>
          </p:cNvPr>
          <p:cNvSpPr txBox="1"/>
          <p:nvPr/>
        </p:nvSpPr>
        <p:spPr>
          <a:xfrm>
            <a:off x="881349" y="9039311"/>
            <a:ext cx="3327834" cy="468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7"/>
              </a:defRPr>
            </a:lvl1pPr>
          </a:lstStyle>
          <a:p>
            <a:r>
              <a:rPr lang="en-US" altLang="zh-TW" dirty="0">
                <a:hlinkClick r:id="rId8"/>
              </a:rPr>
              <a:t>https://github.com/Zeno199/AirflowBasic</a:t>
            </a:r>
            <a:endParaRPr dirty="0">
              <a:hlinkClick r:id="rId7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F2B8B4-AC76-7D46-8C5F-9E8417E173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320" y="3346113"/>
            <a:ext cx="6577071" cy="32608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452023-29A7-B44D-9752-04DD94C7B9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14591" y="4372518"/>
            <a:ext cx="6863109" cy="504233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742D01B-70A6-2A41-A27B-8D15A48DF91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14591" y="2124564"/>
            <a:ext cx="6863109" cy="2238734"/>
          </a:xfrm>
          <a:prstGeom prst="rect">
            <a:avLst/>
          </a:prstGeom>
        </p:spPr>
      </p:pic>
      <p:sp>
        <p:nvSpPr>
          <p:cNvPr id="422" name="Demo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Define functions</a:t>
            </a:r>
            <a:endParaRPr dirty="0"/>
          </a:p>
        </p:txBody>
      </p:sp>
      <p:sp>
        <p:nvSpPr>
          <p:cNvPr id="425" name="functions…"/>
          <p:cNvSpPr txBox="1"/>
          <p:nvPr/>
        </p:nvSpPr>
        <p:spPr>
          <a:xfrm>
            <a:off x="803819" y="4305150"/>
            <a:ext cx="441077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solidFill>
                  <a:srgbClr val="017100"/>
                </a:solidFill>
              </a:defRPr>
            </a:pPr>
            <a:endParaRPr lang="zh-TW" altLang="en-US" dirty="0"/>
          </a:p>
          <a:p>
            <a:pPr>
              <a:defRPr>
                <a:solidFill>
                  <a:srgbClr val="B51700"/>
                </a:solidFill>
              </a:defRPr>
            </a:pPr>
            <a:r>
              <a:rPr lang="en-US" dirty="0"/>
              <a:t>Functions</a:t>
            </a:r>
            <a:r>
              <a:rPr lang="en-US" b="1" dirty="0"/>
              <a:t> </a:t>
            </a:r>
            <a:r>
              <a:rPr lang="en-US" dirty="0">
                <a:solidFill>
                  <a:srgbClr val="000000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rgbClr val="B51700"/>
                </a:solidFill>
              </a:rPr>
              <a:t>Operators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A63B28C6-F39E-7343-AC8D-9A49416073B6}"/>
              </a:ext>
            </a:extLst>
          </p:cNvPr>
          <p:cNvSpPr/>
          <p:nvPr/>
        </p:nvSpPr>
        <p:spPr>
          <a:xfrm>
            <a:off x="5214590" y="2124565"/>
            <a:ext cx="1529110" cy="320710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B50A79E7-D447-564E-A871-7231F2C395F0}"/>
              </a:ext>
            </a:extLst>
          </p:cNvPr>
          <p:cNvSpPr/>
          <p:nvPr/>
        </p:nvSpPr>
        <p:spPr>
          <a:xfrm flipV="1">
            <a:off x="5214590" y="8864850"/>
            <a:ext cx="2024410" cy="298200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30D0E0E0-6F67-F043-88FE-FC00A720AAE4}"/>
              </a:ext>
            </a:extLst>
          </p:cNvPr>
          <p:cNvSpPr/>
          <p:nvPr/>
        </p:nvSpPr>
        <p:spPr>
          <a:xfrm>
            <a:off x="5214592" y="4074318"/>
            <a:ext cx="6310658" cy="298200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A4EBA6BF-CB42-E143-82F2-493744DA9FCA}"/>
              </a:ext>
            </a:extLst>
          </p:cNvPr>
          <p:cNvSpPr/>
          <p:nvPr/>
        </p:nvSpPr>
        <p:spPr>
          <a:xfrm>
            <a:off x="5214590" y="4412325"/>
            <a:ext cx="3129310" cy="298199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Default Se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Default</a:t>
            </a:r>
            <a:r>
              <a:rPr lang="zh-TW" altLang="en-US" dirty="0"/>
              <a:t> </a:t>
            </a:r>
            <a:r>
              <a:rPr lang="en-US" dirty="0"/>
              <a:t>Setting</a:t>
            </a:r>
            <a:endParaRPr dirty="0"/>
          </a:p>
        </p:txBody>
      </p:sp>
      <p:pic>
        <p:nvPicPr>
          <p:cNvPr id="43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00" y="1954800"/>
            <a:ext cx="7009550" cy="75833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E248689-1E78-4142-91EE-D635E0B63247}"/>
              </a:ext>
            </a:extLst>
          </p:cNvPr>
          <p:cNvSpPr txBox="1"/>
          <p:nvPr/>
        </p:nvSpPr>
        <p:spPr>
          <a:xfrm>
            <a:off x="1675872" y="3883472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  <p:sp>
        <p:nvSpPr>
          <p:cNvPr id="9" name="Default Setting">
            <a:extLst>
              <a:ext uri="{FF2B5EF4-FFF2-40B4-BE49-F238E27FC236}">
                <a16:creationId xmlns:a16="http://schemas.microsoft.com/office/drawing/2014/main" id="{36603874-2C2E-1943-B629-1D828331C2F5}"/>
              </a:ext>
            </a:extLst>
          </p:cNvPr>
          <p:cNvSpPr txBox="1"/>
          <p:nvPr/>
        </p:nvSpPr>
        <p:spPr>
          <a:xfrm>
            <a:off x="1760400" y="2284762"/>
            <a:ext cx="22445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17100"/>
                </a:solidFill>
              </a:defRPr>
            </a:lvl1pPr>
          </a:lstStyle>
          <a:p>
            <a:r>
              <a:rPr lang="en-US" altLang="zh-TW" dirty="0">
                <a:solidFill>
                  <a:srgbClr val="FF0000"/>
                </a:solidFill>
              </a:rPr>
              <a:t>DAG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Settings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A2159D8F-4B8B-3F48-BF6C-D9DD84FB9016}"/>
              </a:ext>
            </a:extLst>
          </p:cNvPr>
          <p:cNvSpPr/>
          <p:nvPr/>
        </p:nvSpPr>
        <p:spPr>
          <a:xfrm>
            <a:off x="4837893" y="1954800"/>
            <a:ext cx="3817009" cy="2085572"/>
          </a:xfrm>
          <a:prstGeom prst="rect">
            <a:avLst/>
          </a:prstGeom>
          <a:ln w="50800">
            <a:solidFill>
              <a:srgbClr val="B517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Default Se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Default Setting</a:t>
            </a:r>
          </a:p>
        </p:txBody>
      </p:sp>
      <p:pic>
        <p:nvPicPr>
          <p:cNvPr id="441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7556300"/>
            <a:ext cx="10337800" cy="62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2957670"/>
            <a:ext cx="6642100" cy="4495801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矩形"/>
          <p:cNvSpPr/>
          <p:nvPr/>
        </p:nvSpPr>
        <p:spPr>
          <a:xfrm>
            <a:off x="1504950" y="7609382"/>
            <a:ext cx="10236200" cy="533070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B5D65E67-92D2-804F-88A3-0EDE64A85BA4}"/>
              </a:ext>
            </a:extLst>
          </p:cNvPr>
          <p:cNvSpPr/>
          <p:nvPr/>
        </p:nvSpPr>
        <p:spPr>
          <a:xfrm>
            <a:off x="4114800" y="4248150"/>
            <a:ext cx="5657850" cy="361950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Operator in DA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Define </a:t>
            </a:r>
            <a:r>
              <a:rPr dirty="0">
                <a:solidFill>
                  <a:schemeClr val="bg2">
                    <a:lumMod val="10000"/>
                  </a:schemeClr>
                </a:solidFill>
              </a:rPr>
              <a:t>Operator</a:t>
            </a:r>
          </a:p>
        </p:txBody>
      </p:sp>
      <p:pic>
        <p:nvPicPr>
          <p:cNvPr id="44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25" y="1948717"/>
            <a:ext cx="7009550" cy="7583366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矩形"/>
          <p:cNvSpPr/>
          <p:nvPr/>
        </p:nvSpPr>
        <p:spPr>
          <a:xfrm>
            <a:off x="3049509" y="3967462"/>
            <a:ext cx="6905781" cy="4986163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Operator in DA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>
                <a:solidFill>
                  <a:schemeClr val="bg2">
                    <a:lumMod val="10000"/>
                  </a:schemeClr>
                </a:solidFill>
              </a:rPr>
              <a:t>Define Operator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54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53" y="3006073"/>
            <a:ext cx="9554434" cy="3129493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Operator in dag"/>
          <p:cNvSpPr txBox="1"/>
          <p:nvPr/>
        </p:nvSpPr>
        <p:spPr>
          <a:xfrm>
            <a:off x="8077938" y="7625697"/>
            <a:ext cx="271386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7100"/>
                </a:solidFill>
              </a:defRPr>
            </a:lvl1pPr>
          </a:lstStyle>
          <a:p>
            <a:r>
              <a:rPr dirty="0"/>
              <a:t>Operator in </a:t>
            </a:r>
            <a:r>
              <a:rPr dirty="0" err="1"/>
              <a:t>dag</a:t>
            </a:r>
            <a:endParaRPr dirty="0"/>
          </a:p>
        </p:txBody>
      </p:sp>
      <p:sp>
        <p:nvSpPr>
          <p:cNvPr id="456" name="線條"/>
          <p:cNvSpPr/>
          <p:nvPr/>
        </p:nvSpPr>
        <p:spPr>
          <a:xfrm flipH="1" flipV="1">
            <a:off x="7365973" y="5982169"/>
            <a:ext cx="1813165" cy="1562076"/>
          </a:xfrm>
          <a:prstGeom prst="line">
            <a:avLst/>
          </a:prstGeom>
          <a:ln w="50800">
            <a:solidFill>
              <a:srgbClr val="0171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7" name="矩形"/>
          <p:cNvSpPr/>
          <p:nvPr/>
        </p:nvSpPr>
        <p:spPr>
          <a:xfrm>
            <a:off x="3525136" y="4188309"/>
            <a:ext cx="1994496" cy="363736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5586CB9A-E338-5049-AAD4-87D8616E9989}"/>
              </a:ext>
            </a:extLst>
          </p:cNvPr>
          <p:cNvSpPr/>
          <p:nvPr/>
        </p:nvSpPr>
        <p:spPr>
          <a:xfrm>
            <a:off x="3525137" y="4570819"/>
            <a:ext cx="1117994" cy="363736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9" name="影像" descr="影像">
            <a:extLst>
              <a:ext uri="{FF2B5EF4-FFF2-40B4-BE49-F238E27FC236}">
                <a16:creationId xmlns:a16="http://schemas.microsoft.com/office/drawing/2014/main" id="{15FFBB9E-AFC5-8541-8198-C5DA018F6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53" y="6742547"/>
            <a:ext cx="5892800" cy="2679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矩形">
            <a:extLst>
              <a:ext uri="{FF2B5EF4-FFF2-40B4-BE49-F238E27FC236}">
                <a16:creationId xmlns:a16="http://schemas.microsoft.com/office/drawing/2014/main" id="{99263E26-4068-DE40-8B31-2DD7C7C91EC1}"/>
              </a:ext>
            </a:extLst>
          </p:cNvPr>
          <p:cNvSpPr/>
          <p:nvPr/>
        </p:nvSpPr>
        <p:spPr>
          <a:xfrm>
            <a:off x="1692055" y="6773166"/>
            <a:ext cx="2284523" cy="393178"/>
          </a:xfrm>
          <a:prstGeom prst="rect">
            <a:avLst/>
          </a:prstGeom>
          <a:ln w="63500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id="{0CF3A358-C2E8-C14C-8901-BC90CC6A7882}"/>
              </a:ext>
            </a:extLst>
          </p:cNvPr>
          <p:cNvSpPr/>
          <p:nvPr/>
        </p:nvSpPr>
        <p:spPr>
          <a:xfrm>
            <a:off x="4305598" y="4997884"/>
            <a:ext cx="1994496" cy="363736"/>
          </a:xfrm>
          <a:prstGeom prst="rect">
            <a:avLst/>
          </a:prstGeom>
          <a:ln w="63500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線條">
            <a:extLst>
              <a:ext uri="{FF2B5EF4-FFF2-40B4-BE49-F238E27FC236}">
                <a16:creationId xmlns:a16="http://schemas.microsoft.com/office/drawing/2014/main" id="{7751587D-A16C-F742-B07F-041D0E929C1A}"/>
              </a:ext>
            </a:extLst>
          </p:cNvPr>
          <p:cNvSpPr/>
          <p:nvPr/>
        </p:nvSpPr>
        <p:spPr>
          <a:xfrm flipH="1">
            <a:off x="5760178" y="8825023"/>
            <a:ext cx="1981057" cy="16530"/>
          </a:xfrm>
          <a:prstGeom prst="line">
            <a:avLst/>
          </a:prstGeom>
          <a:ln w="50800">
            <a:solidFill>
              <a:srgbClr val="FF0000"/>
            </a:solidFill>
            <a:miter lim="400000"/>
            <a:tailEnd type="triangle"/>
          </a:ln>
          <a:effectLst>
            <a:glow rad="50800">
              <a:srgbClr val="768893">
                <a:alpha val="0"/>
              </a:srgbClr>
            </a:glo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Operator in dag">
            <a:extLst>
              <a:ext uri="{FF2B5EF4-FFF2-40B4-BE49-F238E27FC236}">
                <a16:creationId xmlns:a16="http://schemas.microsoft.com/office/drawing/2014/main" id="{29DD10D8-A01B-FE43-895E-491425E5E228}"/>
              </a:ext>
            </a:extLst>
          </p:cNvPr>
          <p:cNvSpPr txBox="1"/>
          <p:nvPr/>
        </p:nvSpPr>
        <p:spPr>
          <a:xfrm>
            <a:off x="7741235" y="8548511"/>
            <a:ext cx="4930837" cy="564257"/>
          </a:xfrm>
          <a:prstGeom prst="rect">
            <a:avLst/>
          </a:prstGeom>
          <a:ln w="12700">
            <a:miter lim="400000"/>
          </a:ln>
          <a:effectLst>
            <a:glow rad="127000">
              <a:srgbClr val="FF0000"/>
            </a:glo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7100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command defined previously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46" name="ETL &amp; Workflow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rPr dirty="0"/>
              <a:t>ETL &amp; Workflow 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rPr dirty="0"/>
              <a:t>Scheduling ETL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rPr dirty="0"/>
              <a:t>Airflow Introduction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rPr dirty="0"/>
              <a:t>Demo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Default Se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Define workflow</a:t>
            </a:r>
            <a:endParaRPr dirty="0"/>
          </a:p>
        </p:txBody>
      </p:sp>
      <p:pic>
        <p:nvPicPr>
          <p:cNvPr id="43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00" y="1954800"/>
            <a:ext cx="7009550" cy="758336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矩形"/>
          <p:cNvSpPr/>
          <p:nvPr/>
        </p:nvSpPr>
        <p:spPr>
          <a:xfrm>
            <a:off x="4954758" y="8910572"/>
            <a:ext cx="3095283" cy="544636"/>
          </a:xfrm>
          <a:prstGeom prst="rect">
            <a:avLst/>
          </a:prstGeom>
          <a:ln w="50800">
            <a:solidFill>
              <a:srgbClr val="017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Default Setting">
            <a:extLst>
              <a:ext uri="{FF2B5EF4-FFF2-40B4-BE49-F238E27FC236}">
                <a16:creationId xmlns:a16="http://schemas.microsoft.com/office/drawing/2014/main" id="{495DFB85-64E9-5F49-A46E-E0CAC732DA02}"/>
              </a:ext>
            </a:extLst>
          </p:cNvPr>
          <p:cNvSpPr txBox="1"/>
          <p:nvPr/>
        </p:nvSpPr>
        <p:spPr>
          <a:xfrm>
            <a:off x="1760400" y="8355081"/>
            <a:ext cx="22445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17100"/>
                </a:solidFill>
              </a:defRPr>
            </a:lvl1pPr>
          </a:lstStyle>
          <a:p>
            <a:r>
              <a:rPr lang="en-US" dirty="0" err="1"/>
              <a:t>Bitshift</a:t>
            </a:r>
            <a:r>
              <a:rPr lang="en-US" dirty="0"/>
              <a:t> for Operators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248689-1E78-4142-91EE-D635E0B63247}"/>
              </a:ext>
            </a:extLst>
          </p:cNvPr>
          <p:cNvSpPr txBox="1"/>
          <p:nvPr/>
        </p:nvSpPr>
        <p:spPr>
          <a:xfrm>
            <a:off x="1675872" y="3883472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74088747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irflow Bit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Airflow </a:t>
            </a:r>
            <a:r>
              <a:rPr dirty="0" err="1"/>
              <a:t>Bitshift</a:t>
            </a:r>
            <a:endParaRPr dirty="0"/>
          </a:p>
        </p:txBody>
      </p:sp>
      <p:sp>
        <p:nvSpPr>
          <p:cNvPr id="264" name="with DAG('my_dag', start_date=datetime(2016, 1, 1)) as dag:…"/>
          <p:cNvSpPr txBox="1"/>
          <p:nvPr/>
        </p:nvSpPr>
        <p:spPr>
          <a:xfrm>
            <a:off x="3153499" y="5060006"/>
            <a:ext cx="8259946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4200"/>
              </a:lnSpc>
              <a:defRPr sz="1600">
                <a:solidFill>
                  <a:srgbClr val="7070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FF"/>
                </a:solidFill>
              </a:rPr>
              <a:t>with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/>
              <a:t>DAG(</a:t>
            </a:r>
            <a:r>
              <a:rPr dirty="0">
                <a:solidFill>
                  <a:srgbClr val="A31515"/>
                </a:solidFill>
              </a:rPr>
              <a:t>'</a:t>
            </a:r>
            <a:r>
              <a:rPr dirty="0" err="1">
                <a:solidFill>
                  <a:srgbClr val="A31515"/>
                </a:solidFill>
              </a:rPr>
              <a:t>my_dag</a:t>
            </a:r>
            <a:r>
              <a:rPr dirty="0">
                <a:solidFill>
                  <a:srgbClr val="A31515"/>
                </a:solidFill>
              </a:rPr>
              <a:t>'</a:t>
            </a:r>
            <a:r>
              <a:rPr dirty="0"/>
              <a:t>,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 err="1"/>
              <a:t>start_date</a:t>
            </a:r>
            <a:r>
              <a:rPr dirty="0"/>
              <a:t>=datetime(2016,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/>
              <a:t>1,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/>
              <a:t>1))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as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 err="1"/>
              <a:t>dag</a:t>
            </a:r>
            <a:r>
              <a:rPr dirty="0"/>
              <a:t>:</a:t>
            </a:r>
            <a:endParaRPr dirty="0">
              <a:solidFill>
                <a:srgbClr val="222222"/>
              </a:solidFill>
            </a:endParaRPr>
          </a:p>
          <a:p>
            <a:pPr algn="l">
              <a:lnSpc>
                <a:spcPts val="4200"/>
              </a:lnSpc>
              <a:defRPr sz="1600">
                <a:solidFill>
                  <a:srgbClr val="7070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222222"/>
                </a:solidFill>
              </a:rPr>
              <a:t>    </a:t>
            </a:r>
            <a:r>
              <a:rPr dirty="0"/>
              <a:t>task_1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/>
              <a:t>=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 err="1"/>
              <a:t>DummyOperator</a:t>
            </a:r>
            <a:r>
              <a:rPr dirty="0"/>
              <a:t>(</a:t>
            </a:r>
            <a:r>
              <a:rPr dirty="0">
                <a:solidFill>
                  <a:srgbClr val="A31515"/>
                </a:solidFill>
              </a:rPr>
              <a:t>'task_1'</a:t>
            </a:r>
            <a:r>
              <a:rPr dirty="0"/>
              <a:t>)</a:t>
            </a:r>
            <a:endParaRPr dirty="0">
              <a:solidFill>
                <a:srgbClr val="222222"/>
              </a:solidFill>
            </a:endParaRPr>
          </a:p>
          <a:p>
            <a:pPr algn="l">
              <a:lnSpc>
                <a:spcPts val="4200"/>
              </a:lnSpc>
              <a:defRPr sz="1600">
                <a:solidFill>
                  <a:srgbClr val="70707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222222"/>
                </a:solidFill>
              </a:rPr>
              <a:t>    </a:t>
            </a:r>
            <a:r>
              <a:rPr dirty="0"/>
              <a:t>task_2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/>
              <a:t>=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 err="1"/>
              <a:t>DummyOperator</a:t>
            </a:r>
            <a:r>
              <a:rPr dirty="0"/>
              <a:t>(</a:t>
            </a:r>
            <a:r>
              <a:rPr dirty="0">
                <a:solidFill>
                  <a:srgbClr val="A31515"/>
                </a:solidFill>
              </a:rPr>
              <a:t>'task_2'</a:t>
            </a:r>
            <a:r>
              <a:rPr dirty="0"/>
              <a:t>)</a:t>
            </a:r>
            <a:endParaRPr dirty="0">
              <a:solidFill>
                <a:srgbClr val="222222"/>
              </a:solidFill>
            </a:endParaRPr>
          </a:p>
          <a:p>
            <a:pPr algn="l">
              <a:lnSpc>
                <a:spcPts val="4200"/>
              </a:lnSpc>
              <a:defRPr sz="16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222222"/>
                </a:solidFill>
              </a:rPr>
              <a:t>    </a:t>
            </a:r>
            <a:r>
              <a:rPr dirty="0">
                <a:solidFill>
                  <a:srgbClr val="707070"/>
                </a:solidFill>
              </a:rPr>
              <a:t>task_1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>
                <a:solidFill>
                  <a:srgbClr val="707070"/>
                </a:solidFill>
              </a:rPr>
              <a:t>&gt;&gt;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>
                <a:solidFill>
                  <a:srgbClr val="707070"/>
                </a:solidFill>
              </a:rPr>
              <a:t>task_2</a:t>
            </a:r>
            <a:r>
              <a:rPr dirty="0">
                <a:solidFill>
                  <a:srgbClr val="222222"/>
                </a:solidFill>
              </a:rPr>
              <a:t> </a:t>
            </a:r>
            <a:r>
              <a:rPr dirty="0"/>
              <a:t># Define dependencies</a:t>
            </a:r>
            <a:endParaRPr dirty="0">
              <a:solidFill>
                <a:srgbClr val="222222"/>
              </a:solidFill>
            </a:endParaRPr>
          </a:p>
        </p:txBody>
      </p:sp>
      <p:sp>
        <p:nvSpPr>
          <p:cNvPr id="265" name="橢圓形"/>
          <p:cNvSpPr/>
          <p:nvPr/>
        </p:nvSpPr>
        <p:spPr>
          <a:xfrm>
            <a:off x="4080539" y="7731874"/>
            <a:ext cx="1414331" cy="987096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6" name="線條"/>
          <p:cNvSpPr/>
          <p:nvPr/>
        </p:nvSpPr>
        <p:spPr>
          <a:xfrm>
            <a:off x="5760580" y="8171314"/>
            <a:ext cx="1218092" cy="1"/>
          </a:xfrm>
          <a:prstGeom prst="line">
            <a:avLst/>
          </a:prstGeom>
          <a:ln w="50800">
            <a:solidFill>
              <a:srgbClr val="B517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7" name="橢圓形"/>
          <p:cNvSpPr/>
          <p:nvPr/>
        </p:nvSpPr>
        <p:spPr>
          <a:xfrm>
            <a:off x="7247463" y="7731874"/>
            <a:ext cx="1414331" cy="987096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8" name="Task1"/>
          <p:cNvSpPr txBox="1"/>
          <p:nvPr/>
        </p:nvSpPr>
        <p:spPr>
          <a:xfrm>
            <a:off x="4273163" y="7944432"/>
            <a:ext cx="10290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Task1</a:t>
            </a:r>
          </a:p>
        </p:txBody>
      </p:sp>
      <p:sp>
        <p:nvSpPr>
          <p:cNvPr id="269" name="Task2"/>
          <p:cNvSpPr txBox="1"/>
          <p:nvPr/>
        </p:nvSpPr>
        <p:spPr>
          <a:xfrm>
            <a:off x="7440088" y="7944432"/>
            <a:ext cx="10290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Task2</a:t>
            </a:r>
          </a:p>
        </p:txBody>
      </p:sp>
      <p:sp>
        <p:nvSpPr>
          <p:cNvPr id="270" name="DummyOperator"/>
          <p:cNvSpPr txBox="1"/>
          <p:nvPr/>
        </p:nvSpPr>
        <p:spPr>
          <a:xfrm>
            <a:off x="3327521" y="7148370"/>
            <a:ext cx="292036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DummyOperator</a:t>
            </a:r>
            <a:endParaRPr dirty="0"/>
          </a:p>
        </p:txBody>
      </p:sp>
      <p:sp>
        <p:nvSpPr>
          <p:cNvPr id="271" name="DummyOperator"/>
          <p:cNvSpPr txBox="1"/>
          <p:nvPr/>
        </p:nvSpPr>
        <p:spPr>
          <a:xfrm>
            <a:off x="6494446" y="7148370"/>
            <a:ext cx="292036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DummyOperator</a:t>
            </a:r>
            <a:endParaRPr dirty="0"/>
          </a:p>
        </p:txBody>
      </p:sp>
      <p:sp>
        <p:nvSpPr>
          <p:cNvPr id="273" name="https://airflow.apache.org/docs/stable/concepts"/>
          <p:cNvSpPr txBox="1"/>
          <p:nvPr/>
        </p:nvSpPr>
        <p:spPr>
          <a:xfrm>
            <a:off x="881349" y="9105900"/>
            <a:ext cx="3664224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dirty="0">
                <a:hlinkClick r:id="rId4"/>
              </a:rPr>
              <a:t>https://airflow.apache.org/docs/stable/concepts</a:t>
            </a:r>
          </a:p>
        </p:txBody>
      </p:sp>
      <p:sp>
        <p:nvSpPr>
          <p:cNvPr id="274" name="Bitshift ( &gt;&gt;, &lt;&lt; ): Define Operator relationships"/>
          <p:cNvSpPr txBox="1"/>
          <p:nvPr/>
        </p:nvSpPr>
        <p:spPr>
          <a:xfrm>
            <a:off x="1968500" y="1257300"/>
            <a:ext cx="9753600" cy="584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1092200" lvl="1" indent="-546100" algn="l">
              <a:spcBef>
                <a:spcPts val="5000"/>
              </a:spcBef>
              <a:buSzPct val="35000"/>
              <a:buBlip>
                <a:blip r:embed="rId5"/>
              </a:buBlip>
              <a:defRPr sz="4000"/>
            </a:pPr>
            <a:r>
              <a:rPr b="1" dirty="0" err="1">
                <a:solidFill>
                  <a:srgbClr val="007F3A"/>
                </a:solidFill>
              </a:rPr>
              <a:t>Bitshift</a:t>
            </a:r>
            <a:r>
              <a:rPr b="1" dirty="0">
                <a:solidFill>
                  <a:srgbClr val="007F3A"/>
                </a:solidFill>
              </a:rPr>
              <a:t> ( &gt;&gt;, &lt;&lt; )</a:t>
            </a:r>
            <a:r>
              <a:rPr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dirty="0">
                <a:solidFill>
                  <a:srgbClr val="007F3A"/>
                </a:solidFill>
              </a:rPr>
              <a:t> </a:t>
            </a:r>
            <a:r>
              <a:rPr lang="en-US" dirty="0"/>
              <a:t>d</a:t>
            </a:r>
            <a:r>
              <a:rPr dirty="0"/>
              <a:t>efine Operator relationships </a:t>
            </a:r>
          </a:p>
        </p:txBody>
      </p:sp>
      <p:sp>
        <p:nvSpPr>
          <p:cNvPr id="275" name="矩形"/>
          <p:cNvSpPr/>
          <p:nvPr/>
        </p:nvSpPr>
        <p:spPr>
          <a:xfrm>
            <a:off x="3593805" y="6595842"/>
            <a:ext cx="4875365" cy="362395"/>
          </a:xfrm>
          <a:prstGeom prst="rect">
            <a:avLst/>
          </a:prstGeom>
          <a:ln w="508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Default Se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Define workflow</a:t>
            </a:r>
            <a:endParaRPr dirty="0"/>
          </a:p>
        </p:txBody>
      </p:sp>
      <p:pic>
        <p:nvPicPr>
          <p:cNvPr id="440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485" y="4901853"/>
            <a:ext cx="8039100" cy="1282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135" y="4176723"/>
            <a:ext cx="10337800" cy="622301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Write your bitstream in dag"/>
          <p:cNvSpPr txBox="1"/>
          <p:nvPr/>
        </p:nvSpPr>
        <p:spPr>
          <a:xfrm>
            <a:off x="8096315" y="6508170"/>
            <a:ext cx="365324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7100"/>
                </a:solidFill>
              </a:defRPr>
            </a:lvl1pPr>
          </a:lstStyle>
          <a:p>
            <a:r>
              <a:rPr dirty="0"/>
              <a:t>Write your </a:t>
            </a:r>
            <a:r>
              <a:rPr lang="en-US" dirty="0"/>
              <a:t>workflow</a:t>
            </a:r>
            <a:endParaRPr dirty="0"/>
          </a:p>
        </p:txBody>
      </p:sp>
      <p:sp>
        <p:nvSpPr>
          <p:cNvPr id="446" name="線條"/>
          <p:cNvSpPr/>
          <p:nvPr/>
        </p:nvSpPr>
        <p:spPr>
          <a:xfrm flipH="1" flipV="1">
            <a:off x="7772715" y="5788587"/>
            <a:ext cx="1167882" cy="600322"/>
          </a:xfrm>
          <a:prstGeom prst="line">
            <a:avLst/>
          </a:prstGeom>
          <a:ln w="50800">
            <a:solidFill>
              <a:srgbClr val="0171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D852F7F-FE96-BC48-BDCB-64FD4949C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150" y="2592337"/>
            <a:ext cx="11856600" cy="56738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53415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Demo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 err="1"/>
              <a:t>BashOperator</a:t>
            </a:r>
            <a:endParaRPr dirty="0"/>
          </a:p>
        </p:txBody>
      </p:sp>
      <p:sp>
        <p:nvSpPr>
          <p:cNvPr id="12" name="BashOperator">
            <a:extLst>
              <a:ext uri="{FF2B5EF4-FFF2-40B4-BE49-F238E27FC236}">
                <a16:creationId xmlns:a16="http://schemas.microsoft.com/office/drawing/2014/main" id="{25C802A2-0079-8D4D-B144-EC3B7F0F1508}"/>
              </a:ext>
            </a:extLst>
          </p:cNvPr>
          <p:cNvSpPr txBox="1"/>
          <p:nvPr/>
        </p:nvSpPr>
        <p:spPr>
          <a:xfrm>
            <a:off x="991311" y="6399317"/>
            <a:ext cx="254431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7FF219"/>
                </a:solidFill>
              </a:defRPr>
            </a:lvl1pPr>
          </a:lstStyle>
          <a:p>
            <a:r>
              <a:rPr dirty="0" err="1"/>
              <a:t>BashOperator</a:t>
            </a:r>
            <a:r>
              <a:rPr dirty="0"/>
              <a:t> </a:t>
            </a:r>
          </a:p>
        </p:txBody>
      </p:sp>
      <p:pic>
        <p:nvPicPr>
          <p:cNvPr id="16" name="影像" descr="影像">
            <a:extLst>
              <a:ext uri="{FF2B5EF4-FFF2-40B4-BE49-F238E27FC236}">
                <a16:creationId xmlns:a16="http://schemas.microsoft.com/office/drawing/2014/main" id="{CAFFC6BF-5EE0-0540-AD36-8D10184F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3727450"/>
            <a:ext cx="7454900" cy="22987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線條">
            <a:extLst>
              <a:ext uri="{FF2B5EF4-FFF2-40B4-BE49-F238E27FC236}">
                <a16:creationId xmlns:a16="http://schemas.microsoft.com/office/drawing/2014/main" id="{E2CA0243-9CF5-5F46-A3B8-D7C2438677D9}"/>
              </a:ext>
            </a:extLst>
          </p:cNvPr>
          <p:cNvSpPr/>
          <p:nvPr/>
        </p:nvSpPr>
        <p:spPr>
          <a:xfrm flipV="1">
            <a:off x="2071581" y="5161757"/>
            <a:ext cx="1135606" cy="1135606"/>
          </a:xfrm>
          <a:prstGeom prst="line">
            <a:avLst/>
          </a:prstGeom>
          <a:ln w="25400">
            <a:solidFill>
              <a:srgbClr val="0171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Extract">
            <a:extLst>
              <a:ext uri="{FF2B5EF4-FFF2-40B4-BE49-F238E27FC236}">
                <a16:creationId xmlns:a16="http://schemas.microsoft.com/office/drawing/2014/main" id="{1838F0D5-AAD7-8846-8043-8413B89C89EB}"/>
              </a:ext>
            </a:extLst>
          </p:cNvPr>
          <p:cNvSpPr txBox="1"/>
          <p:nvPr/>
        </p:nvSpPr>
        <p:spPr>
          <a:xfrm>
            <a:off x="4322464" y="3955803"/>
            <a:ext cx="1706564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Extract</a:t>
            </a:r>
          </a:p>
        </p:txBody>
      </p:sp>
      <p:sp>
        <p:nvSpPr>
          <p:cNvPr id="25" name="Transform">
            <a:extLst>
              <a:ext uri="{FF2B5EF4-FFF2-40B4-BE49-F238E27FC236}">
                <a16:creationId xmlns:a16="http://schemas.microsoft.com/office/drawing/2014/main" id="{EE8E861C-2118-644A-8ADA-A1E625702767}"/>
              </a:ext>
            </a:extLst>
          </p:cNvPr>
          <p:cNvSpPr txBox="1"/>
          <p:nvPr/>
        </p:nvSpPr>
        <p:spPr>
          <a:xfrm>
            <a:off x="6589365" y="3955803"/>
            <a:ext cx="178955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Transform</a:t>
            </a:r>
          </a:p>
        </p:txBody>
      </p:sp>
      <p:sp>
        <p:nvSpPr>
          <p:cNvPr id="26" name="Load">
            <a:extLst>
              <a:ext uri="{FF2B5EF4-FFF2-40B4-BE49-F238E27FC236}">
                <a16:creationId xmlns:a16="http://schemas.microsoft.com/office/drawing/2014/main" id="{497E7B9C-8092-AA41-9061-951F89D5AF20}"/>
              </a:ext>
            </a:extLst>
          </p:cNvPr>
          <p:cNvSpPr txBox="1"/>
          <p:nvPr/>
        </p:nvSpPr>
        <p:spPr>
          <a:xfrm>
            <a:off x="8552518" y="5383211"/>
            <a:ext cx="918973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rPr dirty="0"/>
              <a:t>Load</a:t>
            </a:r>
          </a:p>
        </p:txBody>
      </p:sp>
      <p:sp>
        <p:nvSpPr>
          <p:cNvPr id="27" name="矩形">
            <a:extLst>
              <a:ext uri="{FF2B5EF4-FFF2-40B4-BE49-F238E27FC236}">
                <a16:creationId xmlns:a16="http://schemas.microsoft.com/office/drawing/2014/main" id="{E49C9237-0AB5-E940-80FD-58988D9451CC}"/>
              </a:ext>
            </a:extLst>
          </p:cNvPr>
          <p:cNvSpPr/>
          <p:nvPr/>
        </p:nvSpPr>
        <p:spPr>
          <a:xfrm>
            <a:off x="3882626" y="4531333"/>
            <a:ext cx="2691424" cy="658315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矩形">
            <a:extLst>
              <a:ext uri="{FF2B5EF4-FFF2-40B4-BE49-F238E27FC236}">
                <a16:creationId xmlns:a16="http://schemas.microsoft.com/office/drawing/2014/main" id="{FB9A2432-DB37-0643-9BED-C638CE7E9C1F}"/>
              </a:ext>
            </a:extLst>
          </p:cNvPr>
          <p:cNvSpPr/>
          <p:nvPr/>
        </p:nvSpPr>
        <p:spPr>
          <a:xfrm>
            <a:off x="6672780" y="4531333"/>
            <a:ext cx="1542086" cy="658315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" name="矩形">
            <a:extLst>
              <a:ext uri="{FF2B5EF4-FFF2-40B4-BE49-F238E27FC236}">
                <a16:creationId xmlns:a16="http://schemas.microsoft.com/office/drawing/2014/main" id="{774DC08E-3AE8-204F-9840-5117F42C4A75}"/>
              </a:ext>
            </a:extLst>
          </p:cNvPr>
          <p:cNvSpPr/>
          <p:nvPr/>
        </p:nvSpPr>
        <p:spPr>
          <a:xfrm>
            <a:off x="8313596" y="4911368"/>
            <a:ext cx="1396816" cy="504317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31177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BashOperator"/>
          <p:cNvSpPr txBox="1">
            <a:spLocks noGrp="1"/>
          </p:cNvSpPr>
          <p:nvPr>
            <p:ph type="title"/>
          </p:nvPr>
        </p:nvSpPr>
        <p:spPr>
          <a:xfrm>
            <a:off x="1968500" y="139700"/>
            <a:ext cx="9753600" cy="2590800"/>
          </a:xfrm>
          <a:prstGeom prst="rect">
            <a:avLst/>
          </a:prstGeom>
        </p:spPr>
        <p:txBody>
          <a:bodyPr/>
          <a:lstStyle/>
          <a:p>
            <a:r>
              <a:t>BashOperator</a:t>
            </a:r>
          </a:p>
        </p:txBody>
      </p:sp>
      <p:pic>
        <p:nvPicPr>
          <p:cNvPr id="460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25" y="1961417"/>
            <a:ext cx="7009550" cy="7583366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矩形"/>
          <p:cNvSpPr/>
          <p:nvPr/>
        </p:nvSpPr>
        <p:spPr>
          <a:xfrm>
            <a:off x="3049509" y="4197649"/>
            <a:ext cx="3883281" cy="810394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050" y="4042761"/>
            <a:ext cx="7886700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6215383"/>
            <a:ext cx="5892800" cy="2679701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文字"/>
          <p:cNvSpPr txBox="1"/>
          <p:nvPr/>
        </p:nvSpPr>
        <p:spPr>
          <a:xfrm>
            <a:off x="6438900" y="5686049"/>
            <a:ext cx="1270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3200"/>
              </a:lnSpc>
              <a:defRPr sz="1200">
                <a:solidFill>
                  <a:srgbClr val="F8F8F2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467" name="矩形"/>
          <p:cNvSpPr/>
          <p:nvPr/>
        </p:nvSpPr>
        <p:spPr>
          <a:xfrm>
            <a:off x="4829803" y="7057816"/>
            <a:ext cx="2826346" cy="363737"/>
          </a:xfrm>
          <a:prstGeom prst="rect">
            <a:avLst/>
          </a:prstGeom>
          <a:ln w="50800">
            <a:solidFill>
              <a:srgbClr val="017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8" name="矩形"/>
          <p:cNvSpPr/>
          <p:nvPr/>
        </p:nvSpPr>
        <p:spPr>
          <a:xfrm>
            <a:off x="4682066" y="4893661"/>
            <a:ext cx="2222699" cy="457201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9" name="矩形"/>
          <p:cNvSpPr/>
          <p:nvPr/>
        </p:nvSpPr>
        <p:spPr>
          <a:xfrm>
            <a:off x="3556000" y="6240783"/>
            <a:ext cx="2222699" cy="363737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BashOp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BashOperator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F0C3E58-B0DF-B447-8CB3-D157EA1106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1"/>
          <a:stretch/>
        </p:blipFill>
        <p:spPr>
          <a:xfrm>
            <a:off x="8287199" y="1857600"/>
            <a:ext cx="4167431" cy="1876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BashOp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glow rad="127000">
              <a:schemeClr val="bg2">
                <a:lumMod val="10000"/>
              </a:schemeClr>
            </a:glow>
          </a:effectLst>
        </p:spPr>
        <p:txBody>
          <a:bodyPr/>
          <a:lstStyle/>
          <a:p>
            <a:r>
              <a:rPr dirty="0" err="1">
                <a:solidFill>
                  <a:schemeClr val="bg2">
                    <a:lumMod val="10000"/>
                  </a:schemeClr>
                </a:solidFill>
              </a:rPr>
              <a:t>BashOperator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B7C26FC-18DA-DA47-99AC-C7FA9E78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161" y="3844858"/>
            <a:ext cx="7520441" cy="53629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D7E237D-85F4-2844-AB63-8C20DF5E8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1"/>
          <a:stretch/>
        </p:blipFill>
        <p:spPr>
          <a:xfrm>
            <a:off x="8287199" y="1857600"/>
            <a:ext cx="4167431" cy="18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1954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Demo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 err="1"/>
              <a:t>PythonOperator</a:t>
            </a:r>
            <a:endParaRPr dirty="0"/>
          </a:p>
        </p:txBody>
      </p:sp>
      <p:sp>
        <p:nvSpPr>
          <p:cNvPr id="7" name="PythonOperator">
            <a:extLst>
              <a:ext uri="{FF2B5EF4-FFF2-40B4-BE49-F238E27FC236}">
                <a16:creationId xmlns:a16="http://schemas.microsoft.com/office/drawing/2014/main" id="{6118DBB9-0672-9843-9EF9-335E6EC7BBB5}"/>
              </a:ext>
            </a:extLst>
          </p:cNvPr>
          <p:cNvSpPr txBox="1"/>
          <p:nvPr/>
        </p:nvSpPr>
        <p:spPr>
          <a:xfrm>
            <a:off x="3485563" y="7010400"/>
            <a:ext cx="28197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40FF"/>
                </a:solidFill>
              </a:defRPr>
            </a:lvl1pPr>
          </a:lstStyle>
          <a:p>
            <a:r>
              <a:rPr dirty="0" err="1"/>
              <a:t>PythonOperator</a:t>
            </a:r>
            <a:endParaRPr dirty="0"/>
          </a:p>
        </p:txBody>
      </p:sp>
      <p:pic>
        <p:nvPicPr>
          <p:cNvPr id="12" name="影像" descr="影像">
            <a:extLst>
              <a:ext uri="{FF2B5EF4-FFF2-40B4-BE49-F238E27FC236}">
                <a16:creationId xmlns:a16="http://schemas.microsoft.com/office/drawing/2014/main" id="{649D0C08-BB36-FC40-8274-6F6A8E4A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3727450"/>
            <a:ext cx="7454900" cy="22987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線條">
            <a:extLst>
              <a:ext uri="{FF2B5EF4-FFF2-40B4-BE49-F238E27FC236}">
                <a16:creationId xmlns:a16="http://schemas.microsoft.com/office/drawing/2014/main" id="{F44332E3-742D-A84A-8A0C-BDA6F1EEB195}"/>
              </a:ext>
            </a:extLst>
          </p:cNvPr>
          <p:cNvSpPr/>
          <p:nvPr/>
        </p:nvSpPr>
        <p:spPr>
          <a:xfrm flipV="1">
            <a:off x="5306284" y="5253658"/>
            <a:ext cx="770487" cy="1548483"/>
          </a:xfrm>
          <a:prstGeom prst="line">
            <a:avLst/>
          </a:prstGeom>
          <a:ln w="25400">
            <a:solidFill>
              <a:srgbClr val="CB29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線條">
            <a:extLst>
              <a:ext uri="{FF2B5EF4-FFF2-40B4-BE49-F238E27FC236}">
                <a16:creationId xmlns:a16="http://schemas.microsoft.com/office/drawing/2014/main" id="{30BD706C-233F-6749-9ADD-FE9AEF17E563}"/>
              </a:ext>
            </a:extLst>
          </p:cNvPr>
          <p:cNvSpPr/>
          <p:nvPr/>
        </p:nvSpPr>
        <p:spPr>
          <a:xfrm flipH="1" flipV="1">
            <a:off x="4221526" y="5256274"/>
            <a:ext cx="593498" cy="1544094"/>
          </a:xfrm>
          <a:prstGeom prst="line">
            <a:avLst/>
          </a:prstGeom>
          <a:ln w="25400">
            <a:solidFill>
              <a:srgbClr val="CB297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Extract">
            <a:extLst>
              <a:ext uri="{FF2B5EF4-FFF2-40B4-BE49-F238E27FC236}">
                <a16:creationId xmlns:a16="http://schemas.microsoft.com/office/drawing/2014/main" id="{6F917336-7C11-D243-B696-713C75DAE6D1}"/>
              </a:ext>
            </a:extLst>
          </p:cNvPr>
          <p:cNvSpPr txBox="1"/>
          <p:nvPr/>
        </p:nvSpPr>
        <p:spPr>
          <a:xfrm>
            <a:off x="4322464" y="3955803"/>
            <a:ext cx="1706564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Extract</a:t>
            </a:r>
          </a:p>
        </p:txBody>
      </p:sp>
      <p:sp>
        <p:nvSpPr>
          <p:cNvPr id="21" name="Transform">
            <a:extLst>
              <a:ext uri="{FF2B5EF4-FFF2-40B4-BE49-F238E27FC236}">
                <a16:creationId xmlns:a16="http://schemas.microsoft.com/office/drawing/2014/main" id="{1F53137D-970D-0646-8E96-5751A7B6AF36}"/>
              </a:ext>
            </a:extLst>
          </p:cNvPr>
          <p:cNvSpPr txBox="1"/>
          <p:nvPr/>
        </p:nvSpPr>
        <p:spPr>
          <a:xfrm>
            <a:off x="6589365" y="3955803"/>
            <a:ext cx="178955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Transform</a:t>
            </a:r>
          </a:p>
        </p:txBody>
      </p:sp>
      <p:sp>
        <p:nvSpPr>
          <p:cNvPr id="22" name="Load">
            <a:extLst>
              <a:ext uri="{FF2B5EF4-FFF2-40B4-BE49-F238E27FC236}">
                <a16:creationId xmlns:a16="http://schemas.microsoft.com/office/drawing/2014/main" id="{A2716077-F856-A240-9C5B-65791D7CCA78}"/>
              </a:ext>
            </a:extLst>
          </p:cNvPr>
          <p:cNvSpPr txBox="1"/>
          <p:nvPr/>
        </p:nvSpPr>
        <p:spPr>
          <a:xfrm>
            <a:off x="8552518" y="5383211"/>
            <a:ext cx="918973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Load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6F95AFFA-5106-034B-B430-8EE7180EDB17}"/>
              </a:ext>
            </a:extLst>
          </p:cNvPr>
          <p:cNvSpPr/>
          <p:nvPr/>
        </p:nvSpPr>
        <p:spPr>
          <a:xfrm>
            <a:off x="3882626" y="4531333"/>
            <a:ext cx="2691424" cy="658315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276E4DDB-690B-3C46-AB58-768CA47F7EA1}"/>
              </a:ext>
            </a:extLst>
          </p:cNvPr>
          <p:cNvSpPr/>
          <p:nvPr/>
        </p:nvSpPr>
        <p:spPr>
          <a:xfrm>
            <a:off x="6672780" y="4531333"/>
            <a:ext cx="1542086" cy="658315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矩形">
            <a:extLst>
              <a:ext uri="{FF2B5EF4-FFF2-40B4-BE49-F238E27FC236}">
                <a16:creationId xmlns:a16="http://schemas.microsoft.com/office/drawing/2014/main" id="{C1F05B73-0044-3640-8E26-45B3870550CC}"/>
              </a:ext>
            </a:extLst>
          </p:cNvPr>
          <p:cNvSpPr/>
          <p:nvPr/>
        </p:nvSpPr>
        <p:spPr>
          <a:xfrm>
            <a:off x="8313596" y="4911368"/>
            <a:ext cx="1396816" cy="504317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9073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ythonOperator"/>
          <p:cNvSpPr txBox="1">
            <a:spLocks noGrp="1"/>
          </p:cNvSpPr>
          <p:nvPr>
            <p:ph type="title"/>
          </p:nvPr>
        </p:nvSpPr>
        <p:spPr>
          <a:xfrm>
            <a:off x="1968500" y="139700"/>
            <a:ext cx="9753600" cy="25908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PythonOperator</a:t>
            </a:r>
            <a:endParaRPr dirty="0"/>
          </a:p>
        </p:txBody>
      </p:sp>
      <p:pic>
        <p:nvPicPr>
          <p:cNvPr id="475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25" y="1961417"/>
            <a:ext cx="7009550" cy="7583366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矩形"/>
          <p:cNvSpPr/>
          <p:nvPr/>
        </p:nvSpPr>
        <p:spPr>
          <a:xfrm>
            <a:off x="3176509" y="5048549"/>
            <a:ext cx="4435979" cy="1755701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ythonOperator"/>
          <p:cNvSpPr txBox="1">
            <a:spLocks noGrp="1"/>
          </p:cNvSpPr>
          <p:nvPr>
            <p:ph type="title"/>
          </p:nvPr>
        </p:nvSpPr>
        <p:spPr>
          <a:xfrm>
            <a:off x="1968500" y="139700"/>
            <a:ext cx="9753600" cy="25908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PythonOperator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3BDC0D7-6AA0-9445-92B0-BE8A55A1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4334303"/>
            <a:ext cx="9918700" cy="39497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4E4FF62-54D0-E94C-9D1A-E6862DF54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200" y="1857600"/>
            <a:ext cx="4168800" cy="220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5134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ETL &amp; Workflow"/>
          <p:cNvSpPr txBox="1">
            <a:spLocks noGrp="1"/>
          </p:cNvSpPr>
          <p:nvPr>
            <p:ph type="title"/>
          </p:nvPr>
        </p:nvSpPr>
        <p:spPr>
          <a:xfrm>
            <a:off x="1714499" y="3581400"/>
            <a:ext cx="9575801" cy="25908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ETL &amp; Workflow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ythonOp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PythonOperator</a:t>
            </a:r>
          </a:p>
        </p:txBody>
      </p:sp>
      <p:pic>
        <p:nvPicPr>
          <p:cNvPr id="480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2334741"/>
            <a:ext cx="12001500" cy="245110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文字"/>
          <p:cNvSpPr txBox="1"/>
          <p:nvPr/>
        </p:nvSpPr>
        <p:spPr>
          <a:xfrm>
            <a:off x="6438900" y="4622799"/>
            <a:ext cx="1270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3200"/>
              </a:lnSpc>
              <a:defRPr sz="1200">
                <a:solidFill>
                  <a:srgbClr val="F8F8F2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pic>
        <p:nvPicPr>
          <p:cNvPr id="482" name="影像" descr="影像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3083" y="4986885"/>
            <a:ext cx="9618634" cy="4581937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矩形"/>
          <p:cNvSpPr/>
          <p:nvPr/>
        </p:nvSpPr>
        <p:spPr>
          <a:xfrm>
            <a:off x="1225284" y="3598343"/>
            <a:ext cx="11049001" cy="457201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4" name="線條"/>
          <p:cNvSpPr/>
          <p:nvPr/>
        </p:nvSpPr>
        <p:spPr>
          <a:xfrm flipV="1">
            <a:off x="3098800" y="3409860"/>
            <a:ext cx="1479737" cy="1577024"/>
          </a:xfrm>
          <a:prstGeom prst="line">
            <a:avLst/>
          </a:prstGeom>
          <a:ln w="66675">
            <a:solidFill>
              <a:srgbClr val="006A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3" animBg="1" advAuto="0"/>
      <p:bldP spid="484" grpId="1" animBg="1" advAuto="0"/>
      <p:bldP spid="484" grpId="2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ythonOp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glow rad="127000">
              <a:srgbClr val="FF0000"/>
            </a:glow>
          </a:effectLst>
        </p:spPr>
        <p:txBody>
          <a:bodyPr/>
          <a:lstStyle/>
          <a:p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Xcom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1" name="文字"/>
          <p:cNvSpPr txBox="1"/>
          <p:nvPr/>
        </p:nvSpPr>
        <p:spPr>
          <a:xfrm>
            <a:off x="6438900" y="4899244"/>
            <a:ext cx="1270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3200"/>
              </a:lnSpc>
              <a:defRPr sz="1200">
                <a:solidFill>
                  <a:srgbClr val="F8F8F2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1C0302-A8E3-9C4F-A764-D5002697B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60" y="4077937"/>
            <a:ext cx="9944100" cy="1854200"/>
          </a:xfrm>
          <a:prstGeom prst="rect">
            <a:avLst/>
          </a:prstGeom>
        </p:spPr>
      </p:pic>
      <p:sp>
        <p:nvSpPr>
          <p:cNvPr id="17" name="矩形">
            <a:extLst>
              <a:ext uri="{FF2B5EF4-FFF2-40B4-BE49-F238E27FC236}">
                <a16:creationId xmlns:a16="http://schemas.microsoft.com/office/drawing/2014/main" id="{A2EF624F-24DF-FF40-8057-B72A6EA7A124}"/>
              </a:ext>
            </a:extLst>
          </p:cNvPr>
          <p:cNvSpPr/>
          <p:nvPr/>
        </p:nvSpPr>
        <p:spPr>
          <a:xfrm>
            <a:off x="7058456" y="5556452"/>
            <a:ext cx="4284986" cy="375685"/>
          </a:xfrm>
          <a:prstGeom prst="rect">
            <a:avLst/>
          </a:prstGeom>
          <a:ln w="63500">
            <a:solidFill>
              <a:srgbClr val="005B2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A550C7-C7A8-384D-83D1-71E75E8DA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964" y="2042920"/>
            <a:ext cx="5588000" cy="1752600"/>
          </a:xfrm>
          <a:prstGeom prst="rect">
            <a:avLst/>
          </a:prstGeom>
        </p:spPr>
      </p:pic>
      <p:sp>
        <p:nvSpPr>
          <p:cNvPr id="16" name="矩形">
            <a:extLst>
              <a:ext uri="{FF2B5EF4-FFF2-40B4-BE49-F238E27FC236}">
                <a16:creationId xmlns:a16="http://schemas.microsoft.com/office/drawing/2014/main" id="{4CA57475-FCC3-8647-87B1-5FDB535997F4}"/>
              </a:ext>
            </a:extLst>
          </p:cNvPr>
          <p:cNvSpPr/>
          <p:nvPr/>
        </p:nvSpPr>
        <p:spPr>
          <a:xfrm>
            <a:off x="1968499" y="3106772"/>
            <a:ext cx="3050067" cy="38070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D6EA2CC2-839F-E645-BDC6-DFB9C213A775}"/>
              </a:ext>
            </a:extLst>
          </p:cNvPr>
          <p:cNvSpPr/>
          <p:nvPr/>
        </p:nvSpPr>
        <p:spPr>
          <a:xfrm>
            <a:off x="2065279" y="4286983"/>
            <a:ext cx="4207930" cy="34673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93D530A-F530-6E43-9A5B-A2903DC095A1}"/>
              </a:ext>
            </a:extLst>
          </p:cNvPr>
          <p:cNvGrpSpPr/>
          <p:nvPr/>
        </p:nvGrpSpPr>
        <p:grpSpPr>
          <a:xfrm>
            <a:off x="3451820" y="6010102"/>
            <a:ext cx="5628385" cy="3569797"/>
            <a:chOff x="3451820" y="6010102"/>
            <a:chExt cx="5628385" cy="356979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3CEBFB7-5F4F-964F-960A-9A82D2556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1820" y="6010102"/>
              <a:ext cx="3647014" cy="3569797"/>
            </a:xfrm>
            <a:prstGeom prst="rect">
              <a:avLst/>
            </a:prstGeom>
          </p:spPr>
        </p:pic>
        <p:sp>
          <p:nvSpPr>
            <p:cNvPr id="15" name="矩形">
              <a:extLst>
                <a:ext uri="{FF2B5EF4-FFF2-40B4-BE49-F238E27FC236}">
                  <a16:creationId xmlns:a16="http://schemas.microsoft.com/office/drawing/2014/main" id="{3755FCA4-CE28-FF48-885B-B8725973B3E9}"/>
                </a:ext>
              </a:extLst>
            </p:cNvPr>
            <p:cNvSpPr/>
            <p:nvPr/>
          </p:nvSpPr>
          <p:spPr>
            <a:xfrm>
              <a:off x="3451820" y="9395602"/>
              <a:ext cx="2063751" cy="184297"/>
            </a:xfrm>
            <a:prstGeom prst="rect">
              <a:avLst/>
            </a:prstGeom>
            <a:ln w="63500">
              <a:solidFill>
                <a:srgbClr val="005B29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線條">
              <a:extLst>
                <a:ext uri="{FF2B5EF4-FFF2-40B4-BE49-F238E27FC236}">
                  <a16:creationId xmlns:a16="http://schemas.microsoft.com/office/drawing/2014/main" id="{2C7429C1-1C2B-D441-B0F9-260FA17448DA}"/>
                </a:ext>
              </a:extLst>
            </p:cNvPr>
            <p:cNvSpPr/>
            <p:nvPr/>
          </p:nvSpPr>
          <p:spPr>
            <a:xfrm flipV="1">
              <a:off x="5606143" y="6010102"/>
              <a:ext cx="3474062" cy="3364912"/>
            </a:xfrm>
            <a:prstGeom prst="line">
              <a:avLst/>
            </a:prstGeom>
            <a:ln w="53975">
              <a:solidFill>
                <a:srgbClr val="007F3A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3200">
                  <a:effectLst>
                    <a:outerShdw blurRad="25400" dist="25400" dir="2700000" rotWithShape="0">
                      <a:srgbClr val="FFFFFF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A958CF18-631B-684B-AEE9-25E70B2D2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200" y="1857600"/>
            <a:ext cx="4168800" cy="2205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598119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Xco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Xcom</a:t>
            </a:r>
          </a:p>
        </p:txBody>
      </p:sp>
      <p:pic>
        <p:nvPicPr>
          <p:cNvPr id="509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59" y="3128362"/>
            <a:ext cx="11710847" cy="43021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307959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Demo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 err="1"/>
              <a:t>BranchPythonOperator</a:t>
            </a:r>
            <a:endParaRPr dirty="0"/>
          </a:p>
        </p:txBody>
      </p:sp>
      <p:pic>
        <p:nvPicPr>
          <p:cNvPr id="12" name="影像" descr="影像">
            <a:extLst>
              <a:ext uri="{FF2B5EF4-FFF2-40B4-BE49-F238E27FC236}">
                <a16:creationId xmlns:a16="http://schemas.microsoft.com/office/drawing/2014/main" id="{50BF7BE9-482A-F64D-9B65-1F8131E1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3727450"/>
            <a:ext cx="7454900" cy="2298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BranchPythonOperator">
            <a:extLst>
              <a:ext uri="{FF2B5EF4-FFF2-40B4-BE49-F238E27FC236}">
                <a16:creationId xmlns:a16="http://schemas.microsoft.com/office/drawing/2014/main" id="{1CB0E4AC-C979-A04F-8113-B8C87DAB3E2D}"/>
              </a:ext>
            </a:extLst>
          </p:cNvPr>
          <p:cNvSpPr txBox="1"/>
          <p:nvPr/>
        </p:nvSpPr>
        <p:spPr>
          <a:xfrm>
            <a:off x="6320068" y="7010400"/>
            <a:ext cx="42106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F9300"/>
                </a:solidFill>
              </a:defRPr>
            </a:lvl1pPr>
          </a:lstStyle>
          <a:p>
            <a:r>
              <a:t>BranchPythonOperator</a:t>
            </a:r>
          </a:p>
        </p:txBody>
      </p:sp>
      <p:sp>
        <p:nvSpPr>
          <p:cNvPr id="19" name="線條">
            <a:extLst>
              <a:ext uri="{FF2B5EF4-FFF2-40B4-BE49-F238E27FC236}">
                <a16:creationId xmlns:a16="http://schemas.microsoft.com/office/drawing/2014/main" id="{4E6E9661-3F3B-E14D-AB6E-67BB49174C00}"/>
              </a:ext>
            </a:extLst>
          </p:cNvPr>
          <p:cNvSpPr/>
          <p:nvPr/>
        </p:nvSpPr>
        <p:spPr>
          <a:xfrm flipV="1">
            <a:off x="7484144" y="5253653"/>
            <a:ext cx="1" cy="1553892"/>
          </a:xfrm>
          <a:prstGeom prst="line">
            <a:avLst/>
          </a:prstGeom>
          <a:ln w="25400">
            <a:solidFill>
              <a:srgbClr val="F8BA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Extract">
            <a:extLst>
              <a:ext uri="{FF2B5EF4-FFF2-40B4-BE49-F238E27FC236}">
                <a16:creationId xmlns:a16="http://schemas.microsoft.com/office/drawing/2014/main" id="{04826665-1A78-BA49-8E42-7627F2FEA1D1}"/>
              </a:ext>
            </a:extLst>
          </p:cNvPr>
          <p:cNvSpPr txBox="1"/>
          <p:nvPr/>
        </p:nvSpPr>
        <p:spPr>
          <a:xfrm>
            <a:off x="4322464" y="3955803"/>
            <a:ext cx="1706564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Extract</a:t>
            </a:r>
          </a:p>
        </p:txBody>
      </p:sp>
      <p:sp>
        <p:nvSpPr>
          <p:cNvPr id="21" name="Transform">
            <a:extLst>
              <a:ext uri="{FF2B5EF4-FFF2-40B4-BE49-F238E27FC236}">
                <a16:creationId xmlns:a16="http://schemas.microsoft.com/office/drawing/2014/main" id="{5960C2B0-07C7-9C4C-B5AF-9457D9E2E1D7}"/>
              </a:ext>
            </a:extLst>
          </p:cNvPr>
          <p:cNvSpPr txBox="1"/>
          <p:nvPr/>
        </p:nvSpPr>
        <p:spPr>
          <a:xfrm>
            <a:off x="6589365" y="3955803"/>
            <a:ext cx="178955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Transform</a:t>
            </a:r>
          </a:p>
        </p:txBody>
      </p:sp>
      <p:sp>
        <p:nvSpPr>
          <p:cNvPr id="22" name="Load">
            <a:extLst>
              <a:ext uri="{FF2B5EF4-FFF2-40B4-BE49-F238E27FC236}">
                <a16:creationId xmlns:a16="http://schemas.microsoft.com/office/drawing/2014/main" id="{F9844A5F-65FD-1C40-8660-ACD662BB464C}"/>
              </a:ext>
            </a:extLst>
          </p:cNvPr>
          <p:cNvSpPr txBox="1"/>
          <p:nvPr/>
        </p:nvSpPr>
        <p:spPr>
          <a:xfrm>
            <a:off x="8552518" y="5383211"/>
            <a:ext cx="918973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Load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D89C6306-B774-1845-986C-8401B6601BB0}"/>
              </a:ext>
            </a:extLst>
          </p:cNvPr>
          <p:cNvSpPr/>
          <p:nvPr/>
        </p:nvSpPr>
        <p:spPr>
          <a:xfrm>
            <a:off x="3882626" y="4531333"/>
            <a:ext cx="2691424" cy="658315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3EFE7578-9904-1E4F-A0D9-AE32959CE72E}"/>
              </a:ext>
            </a:extLst>
          </p:cNvPr>
          <p:cNvSpPr/>
          <p:nvPr/>
        </p:nvSpPr>
        <p:spPr>
          <a:xfrm>
            <a:off x="6672780" y="4531333"/>
            <a:ext cx="1542086" cy="658315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矩形">
            <a:extLst>
              <a:ext uri="{FF2B5EF4-FFF2-40B4-BE49-F238E27FC236}">
                <a16:creationId xmlns:a16="http://schemas.microsoft.com/office/drawing/2014/main" id="{E90F8DDF-D876-A94A-BC54-581FD429F6BB}"/>
              </a:ext>
            </a:extLst>
          </p:cNvPr>
          <p:cNvSpPr/>
          <p:nvPr/>
        </p:nvSpPr>
        <p:spPr>
          <a:xfrm>
            <a:off x="8313596" y="4911368"/>
            <a:ext cx="1396816" cy="504317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67408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BrachPythonOperator"/>
          <p:cNvSpPr txBox="1">
            <a:spLocks noGrp="1"/>
          </p:cNvSpPr>
          <p:nvPr>
            <p:ph type="title"/>
          </p:nvPr>
        </p:nvSpPr>
        <p:spPr>
          <a:xfrm>
            <a:off x="1968500" y="139700"/>
            <a:ext cx="9753600" cy="25908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Bra</a:t>
            </a:r>
            <a:r>
              <a:rPr lang="en-US" dirty="0" err="1"/>
              <a:t>n</a:t>
            </a:r>
            <a:r>
              <a:rPr dirty="0" err="1"/>
              <a:t>chPythonOperator</a:t>
            </a:r>
            <a:endParaRPr dirty="0"/>
          </a:p>
        </p:txBody>
      </p:sp>
      <p:pic>
        <p:nvPicPr>
          <p:cNvPr id="514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25" y="1961417"/>
            <a:ext cx="7009550" cy="7583366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矩形"/>
          <p:cNvSpPr/>
          <p:nvPr/>
        </p:nvSpPr>
        <p:spPr>
          <a:xfrm>
            <a:off x="3189209" y="6802836"/>
            <a:ext cx="2435133" cy="821308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BrachPythonOperator"/>
          <p:cNvSpPr txBox="1">
            <a:spLocks noGrp="1"/>
          </p:cNvSpPr>
          <p:nvPr>
            <p:ph type="title"/>
          </p:nvPr>
        </p:nvSpPr>
        <p:spPr>
          <a:xfrm>
            <a:off x="1968500" y="139700"/>
            <a:ext cx="9753600" cy="25908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Bra</a:t>
            </a:r>
            <a:r>
              <a:rPr lang="en-US" dirty="0" err="1"/>
              <a:t>n</a:t>
            </a:r>
            <a:r>
              <a:rPr dirty="0" err="1"/>
              <a:t>chPythonOperator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6AB9EC5-2254-8047-93B7-ACF82109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4876800"/>
            <a:ext cx="4813300" cy="16891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8647415-F132-FF4E-B1A0-973FBE68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6781142"/>
            <a:ext cx="3822700" cy="711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08DE8C-C6BC-D440-B32C-17BF27F94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200" y="1857600"/>
            <a:ext cx="4168800" cy="212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6576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BrachPythonOp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Bra</a:t>
            </a:r>
            <a:r>
              <a:rPr lang="en-US" dirty="0" err="1"/>
              <a:t>n</a:t>
            </a:r>
            <a:r>
              <a:rPr dirty="0" err="1"/>
              <a:t>chPythonOperator</a:t>
            </a:r>
            <a:endParaRPr dirty="0"/>
          </a:p>
        </p:txBody>
      </p:sp>
      <p:pic>
        <p:nvPicPr>
          <p:cNvPr id="518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61" y="3259526"/>
            <a:ext cx="6718300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49" y="8583177"/>
            <a:ext cx="4762501" cy="86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068" y="5610299"/>
            <a:ext cx="10082664" cy="2379174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矩形"/>
          <p:cNvSpPr/>
          <p:nvPr/>
        </p:nvSpPr>
        <p:spPr>
          <a:xfrm>
            <a:off x="3853060" y="3489158"/>
            <a:ext cx="3359548" cy="457201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2" name="矩形"/>
          <p:cNvSpPr/>
          <p:nvPr/>
        </p:nvSpPr>
        <p:spPr>
          <a:xfrm>
            <a:off x="3464255" y="6920149"/>
            <a:ext cx="2068579" cy="457201"/>
          </a:xfrm>
          <a:prstGeom prst="rect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3" name="矩形"/>
          <p:cNvSpPr/>
          <p:nvPr/>
        </p:nvSpPr>
        <p:spPr>
          <a:xfrm>
            <a:off x="2422855" y="7636111"/>
            <a:ext cx="1725944" cy="352955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4" name="矩形"/>
          <p:cNvSpPr/>
          <p:nvPr/>
        </p:nvSpPr>
        <p:spPr>
          <a:xfrm>
            <a:off x="6641272" y="8567017"/>
            <a:ext cx="2068580" cy="457201"/>
          </a:xfrm>
          <a:prstGeom prst="rect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5" name="矩形"/>
          <p:cNvSpPr/>
          <p:nvPr/>
        </p:nvSpPr>
        <p:spPr>
          <a:xfrm>
            <a:off x="6647722" y="9074244"/>
            <a:ext cx="1725944" cy="352955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6" name="線條"/>
          <p:cNvSpPr/>
          <p:nvPr/>
        </p:nvSpPr>
        <p:spPr>
          <a:xfrm>
            <a:off x="7212607" y="3732324"/>
            <a:ext cx="1497245" cy="1144476"/>
          </a:xfrm>
          <a:prstGeom prst="line">
            <a:avLst/>
          </a:prstGeom>
          <a:ln w="50800">
            <a:solidFill>
              <a:schemeClr val="accent5">
                <a:satOff val="3041"/>
                <a:lumOff val="629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7" name="return task_id"/>
          <p:cNvSpPr txBox="1"/>
          <p:nvPr/>
        </p:nvSpPr>
        <p:spPr>
          <a:xfrm>
            <a:off x="8709852" y="4648288"/>
            <a:ext cx="242201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return task_id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A443B88-84A0-654A-A192-5D96BDA1A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200" y="1857600"/>
            <a:ext cx="4168800" cy="21250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Demo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 err="1"/>
              <a:t>SqliteOperator</a:t>
            </a:r>
            <a:r>
              <a:rPr lang="en-US" altLang="zh-TW" dirty="0"/>
              <a:t> and </a:t>
            </a:r>
            <a:r>
              <a:rPr lang="en-US" altLang="zh-TW" dirty="0" err="1"/>
              <a:t>DummyOperator</a:t>
            </a:r>
            <a:endParaRPr dirty="0"/>
          </a:p>
        </p:txBody>
      </p:sp>
      <p:sp>
        <p:nvSpPr>
          <p:cNvPr id="9" name="SqliteOperator">
            <a:extLst>
              <a:ext uri="{FF2B5EF4-FFF2-40B4-BE49-F238E27FC236}">
                <a16:creationId xmlns:a16="http://schemas.microsoft.com/office/drawing/2014/main" id="{7B53CE7D-F0DC-1045-9E5F-7019D7705E00}"/>
              </a:ext>
            </a:extLst>
          </p:cNvPr>
          <p:cNvSpPr txBox="1"/>
          <p:nvPr/>
        </p:nvSpPr>
        <p:spPr>
          <a:xfrm>
            <a:off x="10265340" y="6399317"/>
            <a:ext cx="2586610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433FF"/>
                </a:solidFill>
              </a:defRPr>
            </a:lvl1pPr>
          </a:lstStyle>
          <a:p>
            <a:r>
              <a:t>SqliteOperator</a:t>
            </a:r>
          </a:p>
        </p:txBody>
      </p:sp>
      <p:sp>
        <p:nvSpPr>
          <p:cNvPr id="12" name="DummyOperator">
            <a:extLst>
              <a:ext uri="{FF2B5EF4-FFF2-40B4-BE49-F238E27FC236}">
                <a16:creationId xmlns:a16="http://schemas.microsoft.com/office/drawing/2014/main" id="{95CC1ABF-1024-B14E-A019-C3AD47799F50}"/>
              </a:ext>
            </a:extLst>
          </p:cNvPr>
          <p:cNvSpPr txBox="1"/>
          <p:nvPr/>
        </p:nvSpPr>
        <p:spPr>
          <a:xfrm>
            <a:off x="9559875" y="2971999"/>
            <a:ext cx="2983993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9300"/>
                </a:solidFill>
              </a:defRPr>
            </a:lvl1pPr>
          </a:lstStyle>
          <a:p>
            <a:r>
              <a:t>DummyOperator</a:t>
            </a:r>
          </a:p>
        </p:txBody>
      </p:sp>
      <p:pic>
        <p:nvPicPr>
          <p:cNvPr id="13" name="影像" descr="影像">
            <a:extLst>
              <a:ext uri="{FF2B5EF4-FFF2-40B4-BE49-F238E27FC236}">
                <a16:creationId xmlns:a16="http://schemas.microsoft.com/office/drawing/2014/main" id="{E5505890-D691-5E49-8B20-CB17D0CB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3727450"/>
            <a:ext cx="7454900" cy="22987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線條">
            <a:extLst>
              <a:ext uri="{FF2B5EF4-FFF2-40B4-BE49-F238E27FC236}">
                <a16:creationId xmlns:a16="http://schemas.microsoft.com/office/drawing/2014/main" id="{13E68597-1734-504B-A050-8B35AB401300}"/>
              </a:ext>
            </a:extLst>
          </p:cNvPr>
          <p:cNvSpPr/>
          <p:nvPr/>
        </p:nvSpPr>
        <p:spPr>
          <a:xfrm flipH="1">
            <a:off x="9813951" y="3557174"/>
            <a:ext cx="1195361" cy="945863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線條">
            <a:extLst>
              <a:ext uri="{FF2B5EF4-FFF2-40B4-BE49-F238E27FC236}">
                <a16:creationId xmlns:a16="http://schemas.microsoft.com/office/drawing/2014/main" id="{8A2F80DA-513F-9B4F-B6B9-ABF6F71F6AB1}"/>
              </a:ext>
            </a:extLst>
          </p:cNvPr>
          <p:cNvSpPr/>
          <p:nvPr/>
        </p:nvSpPr>
        <p:spPr>
          <a:xfrm flipH="1" flipV="1">
            <a:off x="9590642" y="5636308"/>
            <a:ext cx="1310057" cy="702714"/>
          </a:xfrm>
          <a:prstGeom prst="line">
            <a:avLst/>
          </a:prstGeom>
          <a:ln w="25400">
            <a:solidFill>
              <a:srgbClr val="004D8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Extract">
            <a:extLst>
              <a:ext uri="{FF2B5EF4-FFF2-40B4-BE49-F238E27FC236}">
                <a16:creationId xmlns:a16="http://schemas.microsoft.com/office/drawing/2014/main" id="{6754EFE0-CE5C-984E-9CA2-6075A7DEB3AE}"/>
              </a:ext>
            </a:extLst>
          </p:cNvPr>
          <p:cNvSpPr txBox="1"/>
          <p:nvPr/>
        </p:nvSpPr>
        <p:spPr>
          <a:xfrm>
            <a:off x="4322464" y="3955803"/>
            <a:ext cx="1706564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Extract</a:t>
            </a:r>
          </a:p>
        </p:txBody>
      </p:sp>
      <p:sp>
        <p:nvSpPr>
          <p:cNvPr id="22" name="Transform">
            <a:extLst>
              <a:ext uri="{FF2B5EF4-FFF2-40B4-BE49-F238E27FC236}">
                <a16:creationId xmlns:a16="http://schemas.microsoft.com/office/drawing/2014/main" id="{E17E1D42-0110-9741-8771-FAB3F3FCDEB9}"/>
              </a:ext>
            </a:extLst>
          </p:cNvPr>
          <p:cNvSpPr txBox="1"/>
          <p:nvPr/>
        </p:nvSpPr>
        <p:spPr>
          <a:xfrm>
            <a:off x="6589365" y="3955803"/>
            <a:ext cx="178955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Transform</a:t>
            </a:r>
          </a:p>
        </p:txBody>
      </p:sp>
      <p:sp>
        <p:nvSpPr>
          <p:cNvPr id="23" name="Load">
            <a:extLst>
              <a:ext uri="{FF2B5EF4-FFF2-40B4-BE49-F238E27FC236}">
                <a16:creationId xmlns:a16="http://schemas.microsoft.com/office/drawing/2014/main" id="{8982EA78-8FE0-6941-82DA-F69F77F7C437}"/>
              </a:ext>
            </a:extLst>
          </p:cNvPr>
          <p:cNvSpPr txBox="1"/>
          <p:nvPr/>
        </p:nvSpPr>
        <p:spPr>
          <a:xfrm>
            <a:off x="8552518" y="5383211"/>
            <a:ext cx="918973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4D80"/>
                </a:solidFill>
              </a:defRPr>
            </a:lvl1pPr>
          </a:lstStyle>
          <a:p>
            <a:r>
              <a:t>Load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D869343-3EC8-E04E-94A4-B645FBBDE661}"/>
              </a:ext>
            </a:extLst>
          </p:cNvPr>
          <p:cNvSpPr/>
          <p:nvPr/>
        </p:nvSpPr>
        <p:spPr>
          <a:xfrm>
            <a:off x="3882626" y="4531333"/>
            <a:ext cx="2691424" cy="658315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矩形">
            <a:extLst>
              <a:ext uri="{FF2B5EF4-FFF2-40B4-BE49-F238E27FC236}">
                <a16:creationId xmlns:a16="http://schemas.microsoft.com/office/drawing/2014/main" id="{C0BC03B9-751C-9E49-80B7-47C1BF1DDD0B}"/>
              </a:ext>
            </a:extLst>
          </p:cNvPr>
          <p:cNvSpPr/>
          <p:nvPr/>
        </p:nvSpPr>
        <p:spPr>
          <a:xfrm>
            <a:off x="6672780" y="4531333"/>
            <a:ext cx="1542086" cy="658315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矩形">
            <a:extLst>
              <a:ext uri="{FF2B5EF4-FFF2-40B4-BE49-F238E27FC236}">
                <a16:creationId xmlns:a16="http://schemas.microsoft.com/office/drawing/2014/main" id="{61951637-156A-A847-8F6C-474B7944E56E}"/>
              </a:ext>
            </a:extLst>
          </p:cNvPr>
          <p:cNvSpPr/>
          <p:nvPr/>
        </p:nvSpPr>
        <p:spPr>
          <a:xfrm>
            <a:off x="8313596" y="4911368"/>
            <a:ext cx="1396816" cy="504317"/>
          </a:xfrm>
          <a:prstGeom prst="rect">
            <a:avLst/>
          </a:prstGeom>
          <a:ln w="50800">
            <a:solidFill>
              <a:srgbClr val="004D8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4D80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15970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影像" descr="影像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40980" y="2716522"/>
            <a:ext cx="6311582" cy="6828261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矩形"/>
          <p:cNvSpPr/>
          <p:nvPr/>
        </p:nvSpPr>
        <p:spPr>
          <a:xfrm>
            <a:off x="3466380" y="7914682"/>
            <a:ext cx="6260704" cy="1095994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SqliteOperator and DummyOp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SqliteOperator</a:t>
            </a:r>
            <a:r>
              <a:rPr dirty="0"/>
              <a:t> and </a:t>
            </a:r>
            <a:r>
              <a:rPr dirty="0" err="1"/>
              <a:t>DummyOperator</a:t>
            </a:r>
            <a:endParaRPr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qliteOperator and DummyOp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SqliteOperator and DummyOperator</a:t>
            </a:r>
          </a:p>
        </p:txBody>
      </p:sp>
      <p:pic>
        <p:nvPicPr>
          <p:cNvPr id="536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60" y="5433310"/>
            <a:ext cx="11595880" cy="1638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7539579"/>
            <a:ext cx="77470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矩形"/>
          <p:cNvSpPr/>
          <p:nvPr/>
        </p:nvSpPr>
        <p:spPr>
          <a:xfrm>
            <a:off x="1412411" y="5666606"/>
            <a:ext cx="2456988" cy="281055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9" name="矩形"/>
          <p:cNvSpPr/>
          <p:nvPr/>
        </p:nvSpPr>
        <p:spPr>
          <a:xfrm>
            <a:off x="4678560" y="7603079"/>
            <a:ext cx="5711032" cy="460971"/>
          </a:xfrm>
          <a:prstGeom prst="rect">
            <a:avLst/>
          </a:prstGeom>
          <a:ln w="50800">
            <a:solidFill>
              <a:srgbClr val="EE22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BEE8C3F-DFA9-654F-8A39-06BEE04A9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540" y="4438040"/>
            <a:ext cx="3822700" cy="7112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1035F86-68C7-7A43-BBB6-0D7AF59CC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82" y="2469161"/>
            <a:ext cx="4168800" cy="17350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ETL Defi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ETL Definition</a:t>
            </a:r>
          </a:p>
        </p:txBody>
      </p:sp>
      <p:pic>
        <p:nvPicPr>
          <p:cNvPr id="154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676" y="4164151"/>
            <a:ext cx="9955848" cy="457172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https://docs.microsoft.com/zh-tw/azure/architecture/data-guide/images/etl.png"/>
          <p:cNvSpPr txBox="1"/>
          <p:nvPr/>
        </p:nvSpPr>
        <p:spPr>
          <a:xfrm>
            <a:off x="881349" y="8858249"/>
            <a:ext cx="607598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5"/>
              </a:defRPr>
            </a:lvl1pPr>
          </a:lstStyle>
          <a:p>
            <a:r>
              <a:rPr dirty="0">
                <a:hlinkClick r:id="rId5"/>
              </a:rPr>
              <a:t>https://docs.microsoft.com/zh-tw/azure/architecture/data-guide/images/etl.png</a:t>
            </a:r>
          </a:p>
        </p:txBody>
      </p:sp>
      <p:sp>
        <p:nvSpPr>
          <p:cNvPr id="156" name="https://en.wikipedia.org/wiki/Extract,_transform,_load"/>
          <p:cNvSpPr txBox="1"/>
          <p:nvPr/>
        </p:nvSpPr>
        <p:spPr>
          <a:xfrm>
            <a:off x="881349" y="9099550"/>
            <a:ext cx="426930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6"/>
              </a:defRPr>
            </a:lvl1pPr>
          </a:lstStyle>
          <a:p>
            <a:r>
              <a:rPr dirty="0">
                <a:hlinkClick r:id="rId6"/>
              </a:rPr>
              <a:t>https://en.wikipedia.org/wiki/Extract,_transform,_load</a:t>
            </a:r>
          </a:p>
        </p:txBody>
      </p:sp>
      <p:sp>
        <p:nvSpPr>
          <p:cNvPr id="157" name="Extract: Pull data from sources ( homogenous, heterogenous )"/>
          <p:cNvSpPr txBox="1"/>
          <p:nvPr/>
        </p:nvSpPr>
        <p:spPr>
          <a:xfrm>
            <a:off x="1710264" y="2407543"/>
            <a:ext cx="527548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 dirty="0"/>
              <a:t>Extract</a:t>
            </a:r>
            <a:r>
              <a:rPr dirty="0"/>
              <a:t>: </a:t>
            </a:r>
            <a:r>
              <a:rPr lang="en-US" dirty="0"/>
              <a:t>p</a:t>
            </a:r>
            <a:r>
              <a:rPr dirty="0"/>
              <a:t>ull data from sources</a:t>
            </a:r>
          </a:p>
        </p:txBody>
      </p:sp>
      <p:sp>
        <p:nvSpPr>
          <p:cNvPr id="158" name="Transform: Process data into a proper storage format/structure"/>
          <p:cNvSpPr txBox="1"/>
          <p:nvPr/>
        </p:nvSpPr>
        <p:spPr>
          <a:xfrm>
            <a:off x="1680195" y="2970661"/>
            <a:ext cx="1033135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 dirty="0"/>
              <a:t>Transform</a:t>
            </a:r>
            <a:r>
              <a:rPr dirty="0"/>
              <a:t>: </a:t>
            </a:r>
            <a:r>
              <a:rPr lang="en-US" dirty="0"/>
              <a:t>p</a:t>
            </a:r>
            <a:r>
              <a:rPr dirty="0"/>
              <a:t>rocess data into a proper storage format/structure</a:t>
            </a:r>
          </a:p>
        </p:txBody>
      </p:sp>
      <p:sp>
        <p:nvSpPr>
          <p:cNvPr id="159" name="Load: Push data into target. (ex: database, file)"/>
          <p:cNvSpPr txBox="1"/>
          <p:nvPr/>
        </p:nvSpPr>
        <p:spPr>
          <a:xfrm>
            <a:off x="1761063" y="3494090"/>
            <a:ext cx="450604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 dirty="0"/>
              <a:t>Load</a:t>
            </a:r>
            <a:r>
              <a:rPr dirty="0"/>
              <a:t>: </a:t>
            </a:r>
            <a:r>
              <a:rPr lang="en-US" dirty="0"/>
              <a:t>p</a:t>
            </a:r>
            <a:r>
              <a:rPr dirty="0"/>
              <a:t>ush data into target</a:t>
            </a:r>
          </a:p>
        </p:txBody>
      </p:sp>
      <p:sp>
        <p:nvSpPr>
          <p:cNvPr id="160" name="Extract, Transform, Load＝ (ETL) is procedure of copying data from sources into a destination system."/>
          <p:cNvSpPr txBox="1"/>
          <p:nvPr/>
        </p:nvSpPr>
        <p:spPr>
          <a:xfrm>
            <a:off x="1625600" y="1804458"/>
            <a:ext cx="975360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b="1" dirty="0"/>
              <a:t>Extract, Transform, Load＝</a:t>
            </a:r>
            <a:r>
              <a:rPr dirty="0"/>
              <a:t> (</a:t>
            </a:r>
            <a:r>
              <a:rPr b="1" dirty="0"/>
              <a:t>ETL</a:t>
            </a:r>
            <a:r>
              <a:rPr dirty="0"/>
              <a:t>) is procedure of copying data from sources into a destination system. 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3" animBg="1" advAuto="0"/>
      <p:bldP spid="158" grpId="4" animBg="1" advAuto="0"/>
      <p:bldP spid="159" grpId="5" animBg="1" advAuto="0"/>
      <p:bldP spid="160" grpId="1" animBg="1" advAuto="0"/>
      <p:bldP spid="160" grpId="2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Result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526DBF4-5C81-2D42-9D2A-741A5B837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87" y="4324215"/>
            <a:ext cx="11584713" cy="23105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Airflow Restr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Airflow </a:t>
            </a:r>
            <a:r>
              <a:rPr lang="en-US" dirty="0">
                <a:solidFill>
                  <a:schemeClr val="bg1"/>
                </a:solidFill>
              </a:rPr>
              <a:t>Limitation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47" name="Need a scheduler and database for running…"/>
          <p:cNvSpPr txBox="1">
            <a:spLocks noGrp="1"/>
          </p:cNvSpPr>
          <p:nvPr>
            <p:ph type="body" idx="1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0"/>
              </a:spcBef>
              <a:buBlip>
                <a:blip r:embed="rId3"/>
              </a:buBlip>
              <a:defRPr>
                <a:effectLst/>
              </a:defRPr>
            </a:pPr>
            <a:r>
              <a:rPr lang="en-US" b="1" dirty="0">
                <a:solidFill>
                  <a:srgbClr val="007F3A"/>
                </a:solidFill>
              </a:rPr>
              <a:t>Need</a:t>
            </a:r>
            <a:r>
              <a:rPr b="1" dirty="0">
                <a:solidFill>
                  <a:srgbClr val="007F3A"/>
                </a:solidFill>
              </a:rPr>
              <a:t> scheduler and database</a:t>
            </a:r>
            <a:endParaRPr lang="en-US" dirty="0"/>
          </a:p>
          <a:p>
            <a:pPr>
              <a:spcBef>
                <a:spcPts val="0"/>
              </a:spcBef>
              <a:buBlip>
                <a:blip r:embed="rId3"/>
              </a:buBlip>
              <a:defRPr>
                <a:effectLst/>
              </a:defRPr>
            </a:pPr>
            <a:endParaRPr lang="en-US" b="1" dirty="0">
              <a:solidFill>
                <a:srgbClr val="007F3A"/>
              </a:solidFill>
            </a:endParaRPr>
          </a:p>
          <a:p>
            <a:pPr>
              <a:spcBef>
                <a:spcPts val="0"/>
              </a:spcBef>
              <a:buBlip>
                <a:blip r:embed="rId3"/>
              </a:buBlip>
              <a:defRPr>
                <a:effectLst/>
              </a:defRPr>
            </a:pPr>
            <a:r>
              <a:rPr b="1" dirty="0">
                <a:solidFill>
                  <a:srgbClr val="007F3A"/>
                </a:solidFill>
              </a:rPr>
              <a:t>Poor for streaming data</a:t>
            </a:r>
            <a:r>
              <a:rPr dirty="0"/>
              <a:t>: perform scheduled batch jobs, not suitable for continuously streaming data.</a:t>
            </a:r>
          </a:p>
        </p:txBody>
      </p:sp>
      <p:sp>
        <p:nvSpPr>
          <p:cNvPr id="548" name="https://medium.com/@dustinstansbury/how-quizlet-uses-apache-airflow-in-practice-a903cbb5626d"/>
          <p:cNvSpPr txBox="1"/>
          <p:nvPr/>
        </p:nvSpPr>
        <p:spPr>
          <a:xfrm>
            <a:off x="881349" y="9105900"/>
            <a:ext cx="7680258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dirty="0">
                <a:hlinkClick r:id="rId4"/>
              </a:rPr>
              <a:t>https://medium.com/@dustinstansbury/how-quizlet-uses-apache-airflow-in-practice-a903cbb5626d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c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Recap</a:t>
            </a:r>
            <a:endParaRPr dirty="0"/>
          </a:p>
        </p:txBody>
      </p:sp>
      <p:sp>
        <p:nvSpPr>
          <p:cNvPr id="553" name="Interactivity: show task dependency, execution time, char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416052">
              <a:spcBef>
                <a:spcPts val="4500"/>
              </a:spcBef>
              <a:buNone/>
              <a:defRPr sz="3640">
                <a:effectLst/>
              </a:defRPr>
            </a:pPr>
            <a:r>
              <a:rPr lang="en-US" dirty="0"/>
              <a:t>Airflow Benefit…:</a:t>
            </a:r>
            <a:endParaRPr dirty="0"/>
          </a:p>
          <a:p>
            <a:pPr marL="496951" indent="-496951" defTabSz="416052">
              <a:spcBef>
                <a:spcPts val="4500"/>
              </a:spcBef>
              <a:defRPr sz="3640">
                <a:effectLst/>
              </a:defRPr>
            </a:pPr>
            <a:r>
              <a:rPr b="1" dirty="0">
                <a:solidFill>
                  <a:srgbClr val="007F3A"/>
                </a:solidFill>
              </a:rPr>
              <a:t>Interactivity</a:t>
            </a:r>
            <a:r>
              <a:rPr dirty="0"/>
              <a:t>: show task dependency, execution time, chart</a:t>
            </a:r>
            <a:r>
              <a:rPr lang="en-US" dirty="0"/>
              <a:t>, s</a:t>
            </a:r>
            <a:r>
              <a:rPr lang="en-US" altLang="zh-TW" dirty="0"/>
              <a:t>tatus record</a:t>
            </a:r>
            <a:endParaRPr dirty="0"/>
          </a:p>
          <a:p>
            <a:pPr marL="496951" indent="-496951" defTabSz="416052">
              <a:spcBef>
                <a:spcPts val="4500"/>
              </a:spcBef>
              <a:buBlip>
                <a:blip r:embed="rId3"/>
              </a:buBlip>
              <a:defRPr sz="3640">
                <a:effectLst/>
              </a:defRPr>
            </a:pPr>
            <a:r>
              <a:rPr b="1" dirty="0">
                <a:solidFill>
                  <a:srgbClr val="007F3A"/>
                </a:solidFill>
              </a:rPr>
              <a:t>Flexibility</a:t>
            </a:r>
            <a:r>
              <a:rPr dirty="0"/>
              <a:t>: define the task through operators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</a:t>
            </a:r>
          </a:p>
        </p:txBody>
      </p:sp>
      <p:sp>
        <p:nvSpPr>
          <p:cNvPr id="558" name="Referenc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>
            <a:lvl1pPr>
              <a:buBlip>
                <a:blip r:embed="rId3"/>
              </a:buBlip>
            </a:lvl1pPr>
          </a:lstStyle>
          <a:p>
            <a:r>
              <a:rPr lang="en-US" altLang="zh-TW" dirty="0">
                <a:effectLst/>
              </a:rPr>
              <a:t>Extract, transform, load</a:t>
            </a:r>
          </a:p>
          <a:p>
            <a:r>
              <a:rPr lang="en-US" altLang="zh-TW" dirty="0">
                <a:effectLst/>
              </a:rPr>
              <a:t>Apache Airflow</a:t>
            </a:r>
          </a:p>
          <a:p>
            <a:r>
              <a:rPr lang="en-US" altLang="zh-TW" dirty="0">
                <a:effectLst/>
              </a:rPr>
              <a:t>Azure </a:t>
            </a:r>
            <a:r>
              <a:rPr lang="zh-TW" altLang="en-US" dirty="0">
                <a:effectLst/>
              </a:rPr>
              <a:t>資料架構指南</a:t>
            </a:r>
          </a:p>
          <a:p>
            <a:r>
              <a:rPr lang="en-US" altLang="zh-TW" dirty="0">
                <a:effectLst/>
              </a:rPr>
              <a:t>What is a workflow?</a:t>
            </a:r>
          </a:p>
          <a:p>
            <a:r>
              <a:rPr lang="en-US" altLang="zh-TW" dirty="0">
                <a:effectLst/>
              </a:rPr>
              <a:t>ETL and How it Changed Over Time</a:t>
            </a:r>
          </a:p>
          <a:p>
            <a:r>
              <a:rPr lang="en-US" altLang="zh-TW" dirty="0">
                <a:effectLst/>
              </a:rPr>
              <a:t>Airflow Concepts</a:t>
            </a:r>
            <a:br>
              <a:rPr lang="en-US" altLang="zh-TW" dirty="0">
                <a:effectLst/>
              </a:rPr>
            </a:br>
            <a:endParaRPr lang="en-US" altLang="zh-TW" dirty="0">
              <a:effectLst/>
            </a:endParaRPr>
          </a:p>
        </p:txBody>
      </p:sp>
      <p:sp>
        <p:nvSpPr>
          <p:cNvPr id="4" name="https://docs.microsoft.com/zh-tw/azure/architecture/data-guide/images/etl.png">
            <a:extLst>
              <a:ext uri="{FF2B5EF4-FFF2-40B4-BE49-F238E27FC236}">
                <a16:creationId xmlns:a16="http://schemas.microsoft.com/office/drawing/2014/main" id="{7262E7C5-8E8E-6840-82B5-516B45E4FF07}"/>
              </a:ext>
            </a:extLst>
          </p:cNvPr>
          <p:cNvSpPr txBox="1"/>
          <p:nvPr/>
        </p:nvSpPr>
        <p:spPr>
          <a:xfrm>
            <a:off x="2497497" y="5208490"/>
            <a:ext cx="607598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dirty="0">
                <a:hlinkClick r:id="rId4"/>
              </a:rPr>
              <a:t>https://docs.microsoft.com/zh-tw/azure/architecture/data-guide/images/etl.png</a:t>
            </a:r>
          </a:p>
        </p:txBody>
      </p:sp>
      <p:sp>
        <p:nvSpPr>
          <p:cNvPr id="5" name="https://en.wikipedia.org/wiki/Extract,_transform,_load">
            <a:extLst>
              <a:ext uri="{FF2B5EF4-FFF2-40B4-BE49-F238E27FC236}">
                <a16:creationId xmlns:a16="http://schemas.microsoft.com/office/drawing/2014/main" id="{4C5D5DA5-7B44-4248-A7B9-FE4001CD79E7}"/>
              </a:ext>
            </a:extLst>
          </p:cNvPr>
          <p:cNvSpPr txBox="1"/>
          <p:nvPr/>
        </p:nvSpPr>
        <p:spPr>
          <a:xfrm>
            <a:off x="2497497" y="3286966"/>
            <a:ext cx="426930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5"/>
              </a:defRPr>
            </a:lvl1pPr>
          </a:lstStyle>
          <a:p>
            <a:r>
              <a:rPr dirty="0">
                <a:hlinkClick r:id="rId5"/>
              </a:rPr>
              <a:t>https://en.wikipedia.org/wiki/Extract,_transform,_load</a:t>
            </a:r>
          </a:p>
        </p:txBody>
      </p:sp>
      <p:sp>
        <p:nvSpPr>
          <p:cNvPr id="7" name="https://workflow.servicenow.com/learn/digital-workflows-and-automation/what-is-a-workflow/">
            <a:extLst>
              <a:ext uri="{FF2B5EF4-FFF2-40B4-BE49-F238E27FC236}">
                <a16:creationId xmlns:a16="http://schemas.microsoft.com/office/drawing/2014/main" id="{BE701982-C94A-0247-9C64-D27D9BF0993D}"/>
              </a:ext>
            </a:extLst>
          </p:cNvPr>
          <p:cNvSpPr txBox="1"/>
          <p:nvPr/>
        </p:nvSpPr>
        <p:spPr>
          <a:xfrm>
            <a:off x="2497497" y="6207967"/>
            <a:ext cx="7348371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6"/>
              </a:defRPr>
            </a:lvl1pPr>
          </a:lstStyle>
          <a:p>
            <a:r>
              <a:rPr dirty="0">
                <a:hlinkClick r:id="rId6"/>
              </a:rPr>
              <a:t>https://workflow.servicenow.com/learn/digital-workflows-and-automation/what-is-a-workflow/</a:t>
            </a:r>
          </a:p>
        </p:txBody>
      </p:sp>
      <p:sp>
        <p:nvSpPr>
          <p:cNvPr id="9" name="https://en.wikipedia.org/wiki/Apache_Airflow">
            <a:extLst>
              <a:ext uri="{FF2B5EF4-FFF2-40B4-BE49-F238E27FC236}">
                <a16:creationId xmlns:a16="http://schemas.microsoft.com/office/drawing/2014/main" id="{E4557EB9-22ED-6C42-BCFD-A8ED9BE8C99E}"/>
              </a:ext>
            </a:extLst>
          </p:cNvPr>
          <p:cNvSpPr txBox="1"/>
          <p:nvPr/>
        </p:nvSpPr>
        <p:spPr>
          <a:xfrm>
            <a:off x="2497497" y="4245379"/>
            <a:ext cx="3634644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7"/>
              </a:defRPr>
            </a:lvl1pPr>
          </a:lstStyle>
          <a:p>
            <a:r>
              <a:rPr dirty="0">
                <a:hlinkClick r:id="rId7"/>
              </a:rPr>
              <a:t>https://en.wikipedia.org/wiki/Apache_Airflow</a:t>
            </a:r>
          </a:p>
        </p:txBody>
      </p:sp>
      <p:sp>
        <p:nvSpPr>
          <p:cNvPr id="10" name="https://dzone.com/articles/etl-and-how-it-changed-over-time">
            <a:extLst>
              <a:ext uri="{FF2B5EF4-FFF2-40B4-BE49-F238E27FC236}">
                <a16:creationId xmlns:a16="http://schemas.microsoft.com/office/drawing/2014/main" id="{84A0D368-DA8E-8C40-BDD1-3405BED15309}"/>
              </a:ext>
            </a:extLst>
          </p:cNvPr>
          <p:cNvSpPr txBox="1"/>
          <p:nvPr/>
        </p:nvSpPr>
        <p:spPr>
          <a:xfrm>
            <a:off x="2497497" y="7130014"/>
            <a:ext cx="4717927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8"/>
              </a:defRPr>
            </a:lvl1pPr>
          </a:lstStyle>
          <a:p>
            <a:r>
              <a:rPr dirty="0">
                <a:hlinkClick r:id="rId8"/>
              </a:rPr>
              <a:t>https://dzone.com/articles/etl-and-how-it-changed-over-time</a:t>
            </a:r>
          </a:p>
        </p:txBody>
      </p:sp>
      <p:sp>
        <p:nvSpPr>
          <p:cNvPr id="12" name="https://workflow.servicenow.com/learn/digital-workflows-and-automation/what-is-a-workflow/">
            <a:extLst>
              <a:ext uri="{FF2B5EF4-FFF2-40B4-BE49-F238E27FC236}">
                <a16:creationId xmlns:a16="http://schemas.microsoft.com/office/drawing/2014/main" id="{23C5929D-FCE5-7348-9B34-48B043E07569}"/>
              </a:ext>
            </a:extLst>
          </p:cNvPr>
          <p:cNvSpPr txBox="1"/>
          <p:nvPr/>
        </p:nvSpPr>
        <p:spPr>
          <a:xfrm>
            <a:off x="2497497" y="7985472"/>
            <a:ext cx="3704540" cy="468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6"/>
              </a:defRPr>
            </a:lvl1pPr>
          </a:lstStyle>
          <a:p>
            <a:r>
              <a:rPr lang="en-US" altLang="zh-TW" dirty="0">
                <a:hlinkClick r:id="rId9"/>
              </a:rPr>
              <a:t>https://airflow.apache.org/docs/stable/concepts</a:t>
            </a:r>
            <a:endParaRPr dirty="0">
              <a:hlinkClick r:id="rId6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</a:t>
            </a:r>
          </a:p>
        </p:txBody>
      </p:sp>
      <p:sp>
        <p:nvSpPr>
          <p:cNvPr id="558" name="Referenc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>
            <a:lvl1pPr>
              <a:buBlip>
                <a:blip r:embed="rId3"/>
              </a:buBlip>
            </a:lvl1pPr>
          </a:lstStyle>
          <a:p>
            <a:r>
              <a:rPr lang="en-US" altLang="zh-TW" dirty="0">
                <a:effectLst/>
              </a:rPr>
              <a:t>Beyond CRON: an introduction to Workflow Management Systems</a:t>
            </a:r>
          </a:p>
          <a:p>
            <a:r>
              <a:rPr lang="en-US" altLang="zh-TW" dirty="0">
                <a:effectLst/>
              </a:rPr>
              <a:t>Understanding Apache Airflow’s key concepts</a:t>
            </a:r>
          </a:p>
          <a:p>
            <a:r>
              <a:rPr lang="en-US" altLang="zh-TW" dirty="0">
                <a:effectLst/>
              </a:rPr>
              <a:t>How Quizlet uses Apache Airflow in practice</a:t>
            </a:r>
          </a:p>
          <a:p>
            <a:r>
              <a:rPr lang="en-US" altLang="zh-TW" dirty="0">
                <a:effectLst/>
              </a:rPr>
              <a:t>Why Quizlet chose Apache Airflow for executing data workflows</a:t>
            </a:r>
          </a:p>
          <a:p>
            <a:r>
              <a:rPr lang="zh-TW" altLang="en-US" dirty="0">
                <a:effectLst/>
              </a:rPr>
              <a:t>一段 </a:t>
            </a:r>
            <a:r>
              <a:rPr lang="en-US" altLang="zh-TW" dirty="0">
                <a:effectLst/>
              </a:rPr>
              <a:t>Airflow </a:t>
            </a:r>
            <a:r>
              <a:rPr lang="zh-TW" altLang="en-US" dirty="0">
                <a:effectLst/>
              </a:rPr>
              <a:t>與資料工程的故事：談如何用 </a:t>
            </a:r>
            <a:r>
              <a:rPr lang="en-US" altLang="zh-TW" dirty="0">
                <a:effectLst/>
              </a:rPr>
              <a:t>Python </a:t>
            </a:r>
            <a:r>
              <a:rPr lang="zh-TW" altLang="en-US" dirty="0">
                <a:effectLst/>
              </a:rPr>
              <a:t>追漫畫連載</a:t>
            </a:r>
            <a:br>
              <a:rPr lang="en-US" altLang="zh-TW" dirty="0">
                <a:effectLst/>
              </a:rPr>
            </a:br>
            <a:endParaRPr lang="en-US" altLang="zh-TW" dirty="0">
              <a:effectLst/>
            </a:endParaRPr>
          </a:p>
        </p:txBody>
      </p:sp>
      <p:sp>
        <p:nvSpPr>
          <p:cNvPr id="7" name="https://workflow.servicenow.com/learn/digital-workflows-and-automation/what-is-a-workflow/">
            <a:extLst>
              <a:ext uri="{FF2B5EF4-FFF2-40B4-BE49-F238E27FC236}">
                <a16:creationId xmlns:a16="http://schemas.microsoft.com/office/drawing/2014/main" id="{0BF6C2B3-D6BB-AB40-8FE1-A3807F778848}"/>
              </a:ext>
            </a:extLst>
          </p:cNvPr>
          <p:cNvSpPr txBox="1"/>
          <p:nvPr/>
        </p:nvSpPr>
        <p:spPr>
          <a:xfrm>
            <a:off x="2399312" y="8071879"/>
            <a:ext cx="9998252" cy="878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lang="en-US" altLang="zh-TW" dirty="0">
                <a:hlinkClick r:id="rId5"/>
              </a:rPr>
              <a:t>https://leemeng.tw/a-story-about-airflow-and-data-engineering-using-how-to-use-python-to-catch-up-with-latest-comics-as-an-example.html</a:t>
            </a:r>
            <a:endParaRPr dirty="0">
              <a:hlinkClick r:id="rId4"/>
            </a:endParaRPr>
          </a:p>
        </p:txBody>
      </p:sp>
      <p:sp>
        <p:nvSpPr>
          <p:cNvPr id="8" name="https://workflow.servicenow.com/learn/digital-workflows-and-automation/what-is-a-workflow/">
            <a:extLst>
              <a:ext uri="{FF2B5EF4-FFF2-40B4-BE49-F238E27FC236}">
                <a16:creationId xmlns:a16="http://schemas.microsoft.com/office/drawing/2014/main" id="{5CBB2B78-DEB8-D543-9FED-F13FF44F651C}"/>
              </a:ext>
            </a:extLst>
          </p:cNvPr>
          <p:cNvSpPr txBox="1"/>
          <p:nvPr/>
        </p:nvSpPr>
        <p:spPr>
          <a:xfrm>
            <a:off x="2399312" y="6776362"/>
            <a:ext cx="10924465" cy="468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lang="en-US" altLang="zh-TW" dirty="0">
                <a:hlinkClick r:id="rId6"/>
              </a:rPr>
              <a:t>https://towardsdatascience.com/why-quizlet-chose-apache-airflow-for-executing-data-workflows-3f97d40e9571</a:t>
            </a:r>
            <a:endParaRPr dirty="0">
              <a:hlinkClick r:id="rId4"/>
            </a:endParaRPr>
          </a:p>
        </p:txBody>
      </p:sp>
      <p:sp>
        <p:nvSpPr>
          <p:cNvPr id="9" name="https://workflow.servicenow.com/learn/digital-workflows-and-automation/what-is-a-workflow/">
            <a:extLst>
              <a:ext uri="{FF2B5EF4-FFF2-40B4-BE49-F238E27FC236}">
                <a16:creationId xmlns:a16="http://schemas.microsoft.com/office/drawing/2014/main" id="{5C808A1D-AC07-8E4A-9014-E76B128A0572}"/>
              </a:ext>
            </a:extLst>
          </p:cNvPr>
          <p:cNvSpPr txBox="1"/>
          <p:nvPr/>
        </p:nvSpPr>
        <p:spPr>
          <a:xfrm>
            <a:off x="2399312" y="5486868"/>
            <a:ext cx="10924465" cy="468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lang="en-US" altLang="zh-TW" dirty="0">
                <a:hlinkClick r:id="rId7"/>
              </a:rPr>
              <a:t>https://medium.com/@dustinstansbury/how-quizlet-uses-apache-airflow-in-practice-a903cbb5626d</a:t>
            </a:r>
            <a:endParaRPr dirty="0">
              <a:hlinkClick r:id="rId4"/>
            </a:endParaRPr>
          </a:p>
        </p:txBody>
      </p:sp>
      <p:sp>
        <p:nvSpPr>
          <p:cNvPr id="10" name="https://workflow.servicenow.com/learn/digital-workflows-and-automation/what-is-a-workflow/">
            <a:extLst>
              <a:ext uri="{FF2B5EF4-FFF2-40B4-BE49-F238E27FC236}">
                <a16:creationId xmlns:a16="http://schemas.microsoft.com/office/drawing/2014/main" id="{088C1B12-BF4B-274A-8FD2-13A1DC681EB6}"/>
              </a:ext>
            </a:extLst>
          </p:cNvPr>
          <p:cNvSpPr txBox="1"/>
          <p:nvPr/>
        </p:nvSpPr>
        <p:spPr>
          <a:xfrm>
            <a:off x="2399312" y="4507948"/>
            <a:ext cx="10924465" cy="468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lang="en-US" altLang="zh-TW" dirty="0">
                <a:hlinkClick r:id="rId8"/>
              </a:rPr>
              <a:t>https://medium.com/@dustinstansbury/understanding-apache-airflows-key-concepts-a96efed52b1a</a:t>
            </a:r>
            <a:endParaRPr dirty="0">
              <a:hlinkClick r:id="rId4"/>
            </a:endParaRPr>
          </a:p>
        </p:txBody>
      </p:sp>
      <p:sp>
        <p:nvSpPr>
          <p:cNvPr id="11" name="https://workflow.servicenow.com/learn/digital-workflows-and-automation/what-is-a-workflow/">
            <a:extLst>
              <a:ext uri="{FF2B5EF4-FFF2-40B4-BE49-F238E27FC236}">
                <a16:creationId xmlns:a16="http://schemas.microsoft.com/office/drawing/2014/main" id="{52114C70-0396-CD4B-9426-E1EE3CCE1BB6}"/>
              </a:ext>
            </a:extLst>
          </p:cNvPr>
          <p:cNvSpPr txBox="1"/>
          <p:nvPr/>
        </p:nvSpPr>
        <p:spPr>
          <a:xfrm>
            <a:off x="2399312" y="3512155"/>
            <a:ext cx="10924465" cy="468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lang="en-US" altLang="zh-TW" dirty="0">
                <a:hlinkClick r:id="rId9"/>
              </a:rPr>
              <a:t>https://medium.com/@dustinstansbury/beyond-cron-an-introduction-to-workflow-management-systems-19987afcdb5e</a:t>
            </a:r>
            <a:endParaRPr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21149012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Q&amp;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Q&amp;A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hanks for your liste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Thanks for your listening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Workflow</a:t>
            </a:r>
          </a:p>
        </p:txBody>
      </p:sp>
      <p:sp>
        <p:nvSpPr>
          <p:cNvPr id="174" name="https://workflow.servicenow.com/learn/digital-workflows-and-automation/what-is-a-workflow/"/>
          <p:cNvSpPr txBox="1"/>
          <p:nvPr/>
        </p:nvSpPr>
        <p:spPr>
          <a:xfrm>
            <a:off x="881349" y="9105900"/>
            <a:ext cx="7348371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 dirty="0">
                <a:hlinkClick r:id="rId3"/>
              </a:rPr>
              <a:t>https://workflow.servicenow.com/learn/digital-workflows-and-automation/what-is-a-workflow/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07E273-E81B-E244-978D-3B9A60CE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445" y="2571750"/>
            <a:ext cx="10089709" cy="5975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cheduling ETL"/>
          <p:cNvSpPr txBox="1">
            <a:spLocks noGrp="1"/>
          </p:cNvSpPr>
          <p:nvPr>
            <p:ph type="title"/>
          </p:nvPr>
        </p:nvSpPr>
        <p:spPr>
          <a:xfrm>
            <a:off x="1985433" y="3581399"/>
            <a:ext cx="9575801" cy="25908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Scheduling ETL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hy ETL need to schedule?"/>
          <p:cNvSpPr txBox="1">
            <a:spLocks noGrp="1"/>
          </p:cNvSpPr>
          <p:nvPr>
            <p:ph type="title"/>
          </p:nvPr>
        </p:nvSpPr>
        <p:spPr>
          <a:xfrm>
            <a:off x="603415" y="152400"/>
            <a:ext cx="11797970" cy="25908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+mj-lt"/>
              </a:rPr>
              <a:t>Why ETL need to schedule?</a:t>
            </a:r>
          </a:p>
        </p:txBody>
      </p:sp>
      <p:sp>
        <p:nvSpPr>
          <p:cNvPr id="180" name="source database update periodically.…"/>
          <p:cNvSpPr txBox="1">
            <a:spLocks noGrp="1"/>
          </p:cNvSpPr>
          <p:nvPr>
            <p:ph type="body" idx="1"/>
          </p:nvPr>
        </p:nvSpPr>
        <p:spPr>
          <a:xfrm>
            <a:off x="1968500" y="3317358"/>
            <a:ext cx="9753600" cy="5842000"/>
          </a:xfrm>
          <a:prstGeom prst="rect">
            <a:avLst/>
          </a:prstGeom>
        </p:spPr>
        <p:txBody>
          <a:bodyPr anchor="t"/>
          <a:lstStyle/>
          <a:p>
            <a:pPr marL="547200" lvl="1">
              <a:spcBef>
                <a:spcPts val="0"/>
              </a:spcBef>
              <a:buBlip>
                <a:blip r:embed="rId3"/>
              </a:buBlip>
              <a:defRPr>
                <a:effectLst/>
              </a:defRPr>
            </a:pPr>
            <a:r>
              <a:rPr dirty="0"/>
              <a:t>source database update periodically</a:t>
            </a:r>
            <a:endParaRPr lang="en-US" dirty="0"/>
          </a:p>
          <a:p>
            <a:pPr marL="547200" lvl="1">
              <a:buBlip>
                <a:blip r:embed="rId3"/>
              </a:buBlip>
              <a:defRPr>
                <a:effectLst/>
              </a:defRPr>
            </a:pPr>
            <a:r>
              <a:rPr dirty="0"/>
              <a:t>make sure data ingest to target stably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y ETL need to schedule?"/>
          <p:cNvSpPr txBox="1">
            <a:spLocks noGrp="1"/>
          </p:cNvSpPr>
          <p:nvPr>
            <p:ph type="title"/>
          </p:nvPr>
        </p:nvSpPr>
        <p:spPr>
          <a:xfrm>
            <a:off x="603415" y="152400"/>
            <a:ext cx="11797970" cy="2590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Why ETL need to schedule?</a:t>
            </a:r>
          </a:p>
        </p:txBody>
      </p:sp>
      <p:pic>
        <p:nvPicPr>
          <p:cNvPr id="187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971" y="2647824"/>
            <a:ext cx="8375258" cy="6032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https://dzone.com/articles/etl-and-how-it-changed-over-time"/>
          <p:cNvSpPr txBox="1"/>
          <p:nvPr/>
        </p:nvSpPr>
        <p:spPr>
          <a:xfrm>
            <a:off x="881349" y="9103551"/>
            <a:ext cx="4717927" cy="33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3200"/>
              </a:lnSpc>
              <a:defRPr sz="1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dirty="0">
                <a:hlinkClick r:id="rId4"/>
              </a:rPr>
              <a:t>https://dzone.com/articles/etl-and-how-it-changed-over-time</a:t>
            </a: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7|0.8|4.5|5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0.7|0.3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13.9|0.6|0.3|3.1|0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3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6|16.3|23.1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6|16.3|23.1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8|16|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8|16|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8|16|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8|16|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20446</TotalTime>
  <Words>1830</Words>
  <Application>Microsoft Macintosh PowerPoint</Application>
  <PresentationFormat>自訂</PresentationFormat>
  <Paragraphs>293</Paragraphs>
  <Slides>56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2" baseType="lpstr">
      <vt:lpstr>Courier</vt:lpstr>
      <vt:lpstr>Helvetica Neue</vt:lpstr>
      <vt:lpstr>Menlo</vt:lpstr>
      <vt:lpstr>Optima</vt:lpstr>
      <vt:lpstr>Times</vt:lpstr>
      <vt:lpstr>LinenBook</vt:lpstr>
      <vt:lpstr>Airflow 於 ETL 的初步應用</vt:lpstr>
      <vt:lpstr>About me</vt:lpstr>
      <vt:lpstr>Outline</vt:lpstr>
      <vt:lpstr>ETL &amp; Workflow</vt:lpstr>
      <vt:lpstr>ETL Definition</vt:lpstr>
      <vt:lpstr>Workflow</vt:lpstr>
      <vt:lpstr>Scheduling ETL</vt:lpstr>
      <vt:lpstr>Why ETL need to schedule?</vt:lpstr>
      <vt:lpstr>Why ETL need to schedule?</vt:lpstr>
      <vt:lpstr>ETL Scheduling Problems</vt:lpstr>
      <vt:lpstr>Airflow Benefits Job Scheduling</vt:lpstr>
      <vt:lpstr>Airflow Web-UI</vt:lpstr>
      <vt:lpstr>Airflow Introduction</vt:lpstr>
      <vt:lpstr>Airflow Introduction</vt:lpstr>
      <vt:lpstr>Airflow Concepts</vt:lpstr>
      <vt:lpstr>Airflow Concepts</vt:lpstr>
      <vt:lpstr>Airflow Concepts</vt:lpstr>
      <vt:lpstr>Airflow Concepts</vt:lpstr>
      <vt:lpstr>Airflow Concepts</vt:lpstr>
      <vt:lpstr>Airflow Concepts</vt:lpstr>
      <vt:lpstr>Airflow Concepts</vt:lpstr>
      <vt:lpstr>Airflow Architecture</vt:lpstr>
      <vt:lpstr>Demo</vt:lpstr>
      <vt:lpstr>Demo Workflow</vt:lpstr>
      <vt:lpstr>Define functions</vt:lpstr>
      <vt:lpstr>Default Setting</vt:lpstr>
      <vt:lpstr>Default Setting</vt:lpstr>
      <vt:lpstr>Define Operator</vt:lpstr>
      <vt:lpstr>Define Operator</vt:lpstr>
      <vt:lpstr>Define workflow</vt:lpstr>
      <vt:lpstr>Airflow Bitshift</vt:lpstr>
      <vt:lpstr>Define workflow</vt:lpstr>
      <vt:lpstr>BashOperator</vt:lpstr>
      <vt:lpstr>BashOperator</vt:lpstr>
      <vt:lpstr>BashOperator</vt:lpstr>
      <vt:lpstr>BashOperator</vt:lpstr>
      <vt:lpstr>PythonOperator</vt:lpstr>
      <vt:lpstr>PythonOperator</vt:lpstr>
      <vt:lpstr>PythonOperator</vt:lpstr>
      <vt:lpstr>PythonOperator</vt:lpstr>
      <vt:lpstr>Xcom</vt:lpstr>
      <vt:lpstr>Xcom</vt:lpstr>
      <vt:lpstr>BranchPythonOperator</vt:lpstr>
      <vt:lpstr>BranchPythonOperator</vt:lpstr>
      <vt:lpstr>BranchPythonOperator</vt:lpstr>
      <vt:lpstr>BranchPythonOperator</vt:lpstr>
      <vt:lpstr>SqliteOperator and DummyOperator</vt:lpstr>
      <vt:lpstr>SqliteOperator and DummyOperator</vt:lpstr>
      <vt:lpstr>SqliteOperator and DummyOperator</vt:lpstr>
      <vt:lpstr>Result</vt:lpstr>
      <vt:lpstr>Airflow Limitation</vt:lpstr>
      <vt:lpstr>Recap</vt:lpstr>
      <vt:lpstr>Reference</vt:lpstr>
      <vt:lpstr>Reference</vt:lpstr>
      <vt:lpstr>Q&amp;A</vt:lpstr>
      <vt:lpstr>Thanks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Airflow 於 ETL 的初步應用</dc:title>
  <cp:lastModifiedBy>Zeno 彭</cp:lastModifiedBy>
  <cp:revision>301</cp:revision>
  <dcterms:modified xsi:type="dcterms:W3CDTF">2020-09-04T15:14:53Z</dcterms:modified>
</cp:coreProperties>
</file>